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handoutMasterIdLst>
    <p:handoutMasterId r:id="rId16"/>
  </p:handoutMasterIdLst>
  <p:sldIdLst>
    <p:sldId id="273" r:id="rId5"/>
    <p:sldId id="287" r:id="rId6"/>
    <p:sldId id="286" r:id="rId7"/>
    <p:sldId id="288" r:id="rId8"/>
    <p:sldId id="289" r:id="rId9"/>
    <p:sldId id="291" r:id="rId10"/>
    <p:sldId id="290" r:id="rId11"/>
    <p:sldId id="292" r:id="rId12"/>
    <p:sldId id="293" r:id="rId13"/>
    <p:sldId id="294" r:id="rId14"/>
    <p:sldId id="280" r:id="rId1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4663"/>
    <a:srgbClr val="3B61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5" d="100"/>
          <a:sy n="85" d="100"/>
        </p:scale>
        <p:origin x="547" y="53"/>
      </p:cViewPr>
      <p:guideLst/>
    </p:cSldViewPr>
  </p:slideViewPr>
  <p:notesTextViewPr>
    <p:cViewPr>
      <p:scale>
        <a:sx n="1" d="1"/>
        <a:sy n="1" d="1"/>
      </p:scale>
      <p:origin x="0" y="0"/>
    </p:cViewPr>
  </p:notesTextViewPr>
  <p:notesViewPr>
    <p:cSldViewPr snapToGrid="0">
      <p:cViewPr varScale="1">
        <p:scale>
          <a:sx n="89" d="100"/>
          <a:sy n="89" d="100"/>
        </p:scale>
        <p:origin x="379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6B674C-47DE-4D69-824F-B768083A5652}" type="datetimeFigureOut">
              <a:rPr lang="ru-RU" smtClean="0"/>
              <a:t>13.01.2026</a:t>
            </a:fld>
            <a:endParaRPr lang="ru-RU"/>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23DA66-C4C8-47FB-AD19-85F20319C66A}" type="slidenum">
              <a:rPr lang="ru-RU" smtClean="0"/>
              <a:t>‹#›</a:t>
            </a:fld>
            <a:endParaRPr lang="ru-RU"/>
          </a:p>
        </p:txBody>
      </p:sp>
    </p:spTree>
    <p:extLst>
      <p:ext uri="{BB962C8B-B14F-4D97-AF65-F5344CB8AC3E}">
        <p14:creationId xmlns:p14="http://schemas.microsoft.com/office/powerpoint/2010/main" val="17565826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
    <p:bg>
      <p:bgPr>
        <a:solidFill>
          <a:schemeClr val="bg1"/>
        </a:solidFill>
        <a:effectLst/>
      </p:bgPr>
    </p:bg>
    <p:spTree>
      <p:nvGrpSpPr>
        <p:cNvPr id="1" name=""/>
        <p:cNvGrpSpPr/>
        <p:nvPr/>
      </p:nvGrpSpPr>
      <p:grpSpPr>
        <a:xfrm>
          <a:off x="0" y="0"/>
          <a:ext cx="0" cy="0"/>
          <a:chOff x="0" y="0"/>
          <a:chExt cx="0" cy="0"/>
        </a:xfrm>
      </p:grpSpPr>
      <p:pic>
        <p:nvPicPr>
          <p:cNvPr id="5" name="Рисунок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p:cNvSpPr>
            <a:spLocks noGrp="1"/>
          </p:cNvSpPr>
          <p:nvPr>
            <p:ph type="ctrTitle" hasCustomPrompt="1"/>
          </p:nvPr>
        </p:nvSpPr>
        <p:spPr>
          <a:xfrm>
            <a:off x="314325" y="3004909"/>
            <a:ext cx="7839075" cy="1833790"/>
          </a:xfrm>
          <a:prstGeom prst="rect">
            <a:avLst/>
          </a:prstGeom>
        </p:spPr>
        <p:txBody>
          <a:bodyPr anchor="t">
            <a:normAutofit/>
          </a:bodyPr>
          <a:lstStyle>
            <a:lvl1pPr algn="l">
              <a:defRPr sz="3200" b="1"/>
            </a:lvl1pPr>
          </a:lstStyle>
          <a:p>
            <a:r>
              <a:rPr lang="ru-RU" sz="3200" b="1" dirty="0"/>
              <a:t>НАЗВА ТЕМИ</a:t>
            </a:r>
            <a:endParaRPr lang="ru-RU" dirty="0"/>
          </a:p>
        </p:txBody>
      </p:sp>
      <p:sp>
        <p:nvSpPr>
          <p:cNvPr id="11" name="TextBox 10"/>
          <p:cNvSpPr txBox="1"/>
          <p:nvPr userDrawn="1"/>
        </p:nvSpPr>
        <p:spPr>
          <a:xfrm>
            <a:off x="-463" y="5456366"/>
            <a:ext cx="1298749" cy="400110"/>
          </a:xfrm>
          <a:prstGeom prst="rect">
            <a:avLst/>
          </a:prstGeom>
          <a:noFill/>
        </p:spPr>
        <p:txBody>
          <a:bodyPr wrap="square" rtlCol="0">
            <a:spAutoFit/>
          </a:bodyPr>
          <a:lstStyle/>
          <a:p>
            <a:pPr algn="r"/>
            <a:r>
              <a:rPr lang="ru-RU" sz="2000" dirty="0"/>
              <a:t>Лектор:</a:t>
            </a:r>
          </a:p>
        </p:txBody>
      </p:sp>
      <p:cxnSp>
        <p:nvCxnSpPr>
          <p:cNvPr id="12" name="Прямая соединительная линия 11"/>
          <p:cNvCxnSpPr/>
          <p:nvPr userDrawn="1"/>
        </p:nvCxnSpPr>
        <p:spPr>
          <a:xfrm>
            <a:off x="401411" y="2966793"/>
            <a:ext cx="7790160" cy="0"/>
          </a:xfrm>
          <a:prstGeom prst="line">
            <a:avLst/>
          </a:prstGeom>
          <a:ln w="12700">
            <a:solidFill>
              <a:srgbClr val="314663"/>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195943" y="5816726"/>
            <a:ext cx="1388090" cy="338554"/>
          </a:xfrm>
          <a:prstGeom prst="rect">
            <a:avLst/>
          </a:prstGeom>
          <a:noFill/>
        </p:spPr>
        <p:txBody>
          <a:bodyPr wrap="square" rtlCol="0">
            <a:spAutoFit/>
          </a:bodyPr>
          <a:lstStyle/>
          <a:p>
            <a:pPr algn="r"/>
            <a:r>
              <a:rPr lang="uk-UA" sz="1600" dirty="0"/>
              <a:t>Розробники:</a:t>
            </a:r>
          </a:p>
        </p:txBody>
      </p:sp>
      <p:sp>
        <p:nvSpPr>
          <p:cNvPr id="14" name="TextBox 13"/>
          <p:cNvSpPr txBox="1"/>
          <p:nvPr userDrawn="1"/>
        </p:nvSpPr>
        <p:spPr>
          <a:xfrm>
            <a:off x="131989" y="6263869"/>
            <a:ext cx="2766497" cy="276999"/>
          </a:xfrm>
          <a:prstGeom prst="rect">
            <a:avLst/>
          </a:prstGeom>
          <a:noFill/>
        </p:spPr>
        <p:txBody>
          <a:bodyPr wrap="square" rtlCol="0">
            <a:spAutoFit/>
          </a:bodyPr>
          <a:lstStyle/>
          <a:p>
            <a:pPr algn="r"/>
            <a:r>
              <a:rPr lang="uk-UA" sz="1200" dirty="0"/>
              <a:t>Для студентів напрямів підготовки:</a:t>
            </a:r>
          </a:p>
        </p:txBody>
      </p:sp>
      <p:sp>
        <p:nvSpPr>
          <p:cNvPr id="15" name="TextBox 14"/>
          <p:cNvSpPr txBox="1"/>
          <p:nvPr userDrawn="1"/>
        </p:nvSpPr>
        <p:spPr>
          <a:xfrm>
            <a:off x="253091" y="6475729"/>
            <a:ext cx="3494314" cy="276999"/>
          </a:xfrm>
          <a:prstGeom prst="rect">
            <a:avLst/>
          </a:prstGeom>
          <a:noFill/>
        </p:spPr>
        <p:txBody>
          <a:bodyPr wrap="square" rtlCol="0">
            <a:spAutoFit/>
          </a:bodyPr>
          <a:lstStyle/>
          <a:p>
            <a:pPr algn="l"/>
            <a:r>
              <a:rPr lang="uk-UA" sz="1200" dirty="0"/>
              <a:t>Доступне для завантаження</a:t>
            </a:r>
            <a:r>
              <a:rPr lang="en-US" sz="1200" dirty="0"/>
              <a:t> </a:t>
            </a:r>
            <a:r>
              <a:rPr lang="uk-UA" sz="1200" dirty="0"/>
              <a:t>на</a:t>
            </a:r>
            <a:r>
              <a:rPr lang="uk-UA" sz="1200" baseline="0" dirty="0"/>
              <a:t> сайті кафедри</a:t>
            </a:r>
            <a:r>
              <a:rPr lang="uk-UA" sz="1200" dirty="0"/>
              <a:t>:</a:t>
            </a:r>
          </a:p>
        </p:txBody>
      </p:sp>
      <p:sp>
        <p:nvSpPr>
          <p:cNvPr id="25" name="Объект 24"/>
          <p:cNvSpPr>
            <a:spLocks noGrp="1"/>
          </p:cNvSpPr>
          <p:nvPr>
            <p:ph sz="quarter" idx="10" hasCustomPrompt="1"/>
          </p:nvPr>
        </p:nvSpPr>
        <p:spPr>
          <a:xfrm>
            <a:off x="314324" y="1604946"/>
            <a:ext cx="7419975" cy="1359506"/>
          </a:xfrm>
          <a:prstGeom prst="rect">
            <a:avLst/>
          </a:prstGeom>
        </p:spPr>
        <p:txBody>
          <a:bodyPr anchor="b">
            <a:noAutofit/>
          </a:bodyPr>
          <a:lstStyle>
            <a:lvl1pPr marL="0" indent="0">
              <a:buNone/>
              <a:defRPr sz="2000" b="1"/>
            </a:lvl1pPr>
            <a:lvl2pPr>
              <a:defRPr sz="2000" b="1"/>
            </a:lvl2pPr>
            <a:lvl3pPr>
              <a:defRPr sz="2000" b="1"/>
            </a:lvl3pPr>
            <a:lvl4pPr>
              <a:defRPr sz="2000" b="1"/>
            </a:lvl4pPr>
            <a:lvl5pPr>
              <a:defRPr sz="2000" b="1"/>
            </a:lvl5pPr>
          </a:lstStyle>
          <a:p>
            <a:pPr lvl="0"/>
            <a:r>
              <a:rPr lang="ru-RU" dirty="0" err="1"/>
              <a:t>Дисципліна</a:t>
            </a:r>
            <a:r>
              <a:rPr lang="ru-RU" dirty="0"/>
              <a:t>: «</a:t>
            </a:r>
            <a:r>
              <a:rPr lang="ru-RU" dirty="0" err="1"/>
              <a:t>Назва</a:t>
            </a:r>
            <a:r>
              <a:rPr lang="ru-RU" dirty="0"/>
              <a:t> </a:t>
            </a:r>
            <a:r>
              <a:rPr lang="ru-RU" dirty="0" err="1"/>
              <a:t>дисципліни</a:t>
            </a:r>
            <a:r>
              <a:rPr lang="ru-RU" dirty="0"/>
              <a:t>»</a:t>
            </a:r>
          </a:p>
          <a:p>
            <a:pPr lvl="0"/>
            <a:r>
              <a:rPr lang="uk-UA" dirty="0"/>
              <a:t>Розділ: «Назва розділу курсу»</a:t>
            </a:r>
            <a:endParaRPr lang="ru-RU" dirty="0"/>
          </a:p>
        </p:txBody>
      </p:sp>
      <p:sp>
        <p:nvSpPr>
          <p:cNvPr id="27" name="Объект 26"/>
          <p:cNvSpPr>
            <a:spLocks noGrp="1"/>
          </p:cNvSpPr>
          <p:nvPr>
            <p:ph sz="quarter" idx="11" hasCustomPrompt="1"/>
          </p:nvPr>
        </p:nvSpPr>
        <p:spPr>
          <a:xfrm>
            <a:off x="314324" y="285186"/>
            <a:ext cx="7025369" cy="702093"/>
          </a:xfrm>
          <a:prstGeom prst="rect">
            <a:avLst/>
          </a:prstGeom>
        </p:spPr>
        <p:txBody>
          <a:bodyPr>
            <a:noAutofit/>
          </a:bodyPr>
          <a:lstStyle>
            <a:lvl1pPr marL="0" indent="0">
              <a:lnSpc>
                <a:spcPct val="100000"/>
              </a:lnSpc>
              <a:spcBef>
                <a:spcPts val="0"/>
              </a:spcBef>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ru-RU" dirty="0" err="1"/>
              <a:t>Назва</a:t>
            </a:r>
            <a:r>
              <a:rPr lang="ru-RU" dirty="0"/>
              <a:t> факультету та </a:t>
            </a:r>
            <a:r>
              <a:rPr lang="uk-UA" dirty="0"/>
              <a:t>кафедри</a:t>
            </a:r>
            <a:endParaRPr lang="ru-RU" dirty="0"/>
          </a:p>
        </p:txBody>
      </p:sp>
      <p:sp>
        <p:nvSpPr>
          <p:cNvPr id="29" name="Объект 28"/>
          <p:cNvSpPr>
            <a:spLocks noGrp="1"/>
          </p:cNvSpPr>
          <p:nvPr>
            <p:ph sz="quarter" idx="12" hasCustomPrompt="1"/>
          </p:nvPr>
        </p:nvSpPr>
        <p:spPr>
          <a:xfrm>
            <a:off x="1175657" y="5486222"/>
            <a:ext cx="7527471" cy="341659"/>
          </a:xfrm>
          <a:prstGeom prst="rect">
            <a:avLst/>
          </a:prstGeom>
        </p:spPr>
        <p:txBody>
          <a:bodyPr>
            <a:noAutofit/>
          </a:bodyPr>
          <a:lstStyle>
            <a:lvl1pPr marL="0" indent="0">
              <a:buNone/>
              <a:defRPr sz="2000" baseline="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ru-RU" dirty="0"/>
              <a:t>П.І.Б. лектора</a:t>
            </a:r>
          </a:p>
        </p:txBody>
      </p:sp>
      <p:sp>
        <p:nvSpPr>
          <p:cNvPr id="30" name="Объект 28"/>
          <p:cNvSpPr>
            <a:spLocks noGrp="1"/>
          </p:cNvSpPr>
          <p:nvPr>
            <p:ph sz="quarter" idx="13" hasCustomPrompt="1"/>
          </p:nvPr>
        </p:nvSpPr>
        <p:spPr>
          <a:xfrm>
            <a:off x="1461405" y="5844540"/>
            <a:ext cx="7266216" cy="285199"/>
          </a:xfrm>
          <a:prstGeom prst="rect">
            <a:avLst/>
          </a:prstGeom>
        </p:spPr>
        <p:txBody>
          <a:bodyPr>
            <a:noAutofit/>
          </a:bodyPr>
          <a:lstStyle>
            <a:lvl1pPr marL="0" indent="0">
              <a:buNone/>
              <a:defRPr sz="1600" baseline="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uk-UA" noProof="0" dirty="0"/>
              <a:t>перелік авторів</a:t>
            </a:r>
          </a:p>
        </p:txBody>
      </p:sp>
      <p:sp>
        <p:nvSpPr>
          <p:cNvPr id="31" name="Объект 28"/>
          <p:cNvSpPr>
            <a:spLocks noGrp="1"/>
          </p:cNvSpPr>
          <p:nvPr>
            <p:ph sz="quarter" idx="14" hasCustomPrompt="1"/>
          </p:nvPr>
        </p:nvSpPr>
        <p:spPr>
          <a:xfrm>
            <a:off x="2759527" y="6279562"/>
            <a:ext cx="5968094" cy="214409"/>
          </a:xfrm>
          <a:prstGeom prst="rect">
            <a:avLst/>
          </a:prstGeom>
        </p:spPr>
        <p:txBody>
          <a:bodyPr>
            <a:noAutofit/>
          </a:bodyPr>
          <a:lstStyle>
            <a:lvl1pPr marL="0" indent="0">
              <a:buNone/>
              <a:defRPr sz="1200" baseline="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uk-UA" noProof="0" dirty="0"/>
              <a:t>перелік напрямів</a:t>
            </a:r>
          </a:p>
        </p:txBody>
      </p:sp>
      <p:sp>
        <p:nvSpPr>
          <p:cNvPr id="32" name="Объект 28"/>
          <p:cNvSpPr>
            <a:spLocks noGrp="1"/>
          </p:cNvSpPr>
          <p:nvPr>
            <p:ph sz="quarter" idx="15" hasCustomPrompt="1"/>
          </p:nvPr>
        </p:nvSpPr>
        <p:spPr>
          <a:xfrm>
            <a:off x="3600448" y="6493971"/>
            <a:ext cx="2247902" cy="196167"/>
          </a:xfrm>
          <a:prstGeom prst="rect">
            <a:avLst/>
          </a:prstGeom>
        </p:spPr>
        <p:txBody>
          <a:bodyPr>
            <a:noAutofit/>
          </a:bodyPr>
          <a:lstStyle>
            <a:lvl1pPr marL="0" indent="0">
              <a:buNone/>
              <a:defRPr sz="1200" baseline="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uk-UA" noProof="0" dirty="0"/>
              <a:t>адреса сайту</a:t>
            </a:r>
          </a:p>
        </p:txBody>
      </p:sp>
    </p:spTree>
    <p:extLst>
      <p:ext uri="{BB962C8B-B14F-4D97-AF65-F5344CB8AC3E}">
        <p14:creationId xmlns:p14="http://schemas.microsoft.com/office/powerpoint/2010/main" val="172263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Слайд із назвою">
    <p:spTree>
      <p:nvGrpSpPr>
        <p:cNvPr id="1" name=""/>
        <p:cNvGrpSpPr/>
        <p:nvPr/>
      </p:nvGrpSpPr>
      <p:grpSpPr>
        <a:xfrm>
          <a:off x="0" y="0"/>
          <a:ext cx="0" cy="0"/>
          <a:chOff x="0" y="0"/>
          <a:chExt cx="0" cy="0"/>
        </a:xfrm>
      </p:grpSpPr>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6009" y="6073030"/>
            <a:ext cx="11268479" cy="606553"/>
          </a:xfrm>
          <a:prstGeom prst="rect">
            <a:avLst/>
          </a:prstGeom>
        </p:spPr>
      </p:pic>
      <p:sp>
        <p:nvSpPr>
          <p:cNvPr id="10" name="TextBox 9"/>
          <p:cNvSpPr txBox="1"/>
          <p:nvPr userDrawn="1"/>
        </p:nvSpPr>
        <p:spPr>
          <a:xfrm>
            <a:off x="11470820" y="6392634"/>
            <a:ext cx="587829" cy="338554"/>
          </a:xfrm>
          <a:prstGeom prst="rect">
            <a:avLst/>
          </a:prstGeom>
          <a:noFill/>
        </p:spPr>
        <p:txBody>
          <a:bodyPr wrap="square" rtlCol="0">
            <a:spAutoFit/>
          </a:bodyPr>
          <a:lstStyle/>
          <a:p>
            <a:pPr algn="ctr"/>
            <a:fld id="{8DC56AA3-0D82-44D9-83B2-C252F27638A7}" type="slidenum">
              <a:rPr lang="ru-RU" sz="1600" smtClean="0"/>
              <a:pPr algn="ctr"/>
              <a:t>‹#›</a:t>
            </a:fld>
            <a:endParaRPr lang="ru-RU" sz="1600" dirty="0"/>
          </a:p>
        </p:txBody>
      </p:sp>
      <p:sp>
        <p:nvSpPr>
          <p:cNvPr id="12" name="Текст 11"/>
          <p:cNvSpPr>
            <a:spLocks noGrp="1"/>
          </p:cNvSpPr>
          <p:nvPr>
            <p:ph type="body" sz="quarter" idx="10" hasCustomPrompt="1"/>
          </p:nvPr>
        </p:nvSpPr>
        <p:spPr>
          <a:xfrm>
            <a:off x="176009" y="220889"/>
            <a:ext cx="11817327" cy="963613"/>
          </a:xfrm>
          <a:prstGeom prst="rect">
            <a:avLst/>
          </a:prstGeom>
        </p:spPr>
        <p:txBody>
          <a:bodyPr>
            <a:noAutofit/>
          </a:bodyPr>
          <a:lstStyle>
            <a:lvl1pPr marL="0" indent="0">
              <a:buNone/>
              <a:defRPr sz="2800" b="1" baseline="0"/>
            </a:lvl1pPr>
            <a:lvl2pPr marL="457200" indent="0">
              <a:buNone/>
              <a:defRPr sz="2800" b="1"/>
            </a:lvl2pPr>
            <a:lvl3pPr marL="914400" indent="0">
              <a:buNone/>
              <a:defRPr sz="2800" b="1"/>
            </a:lvl3pPr>
            <a:lvl4pPr marL="1371600" indent="0">
              <a:buNone/>
              <a:defRPr sz="2800" b="1"/>
            </a:lvl4pPr>
            <a:lvl5pPr marL="1828800" indent="0">
              <a:buNone/>
              <a:defRPr sz="2800" b="1"/>
            </a:lvl5pPr>
          </a:lstStyle>
          <a:p>
            <a:pPr lvl="0"/>
            <a:r>
              <a:rPr lang="uk-UA" dirty="0"/>
              <a:t>НАЗВА СЛАЙДУ</a:t>
            </a:r>
            <a:endParaRPr lang="ru-RU" dirty="0"/>
          </a:p>
        </p:txBody>
      </p:sp>
      <p:sp>
        <p:nvSpPr>
          <p:cNvPr id="14" name="Текст 13"/>
          <p:cNvSpPr>
            <a:spLocks noGrp="1"/>
          </p:cNvSpPr>
          <p:nvPr>
            <p:ph type="body" sz="quarter" idx="11" hasCustomPrompt="1"/>
          </p:nvPr>
        </p:nvSpPr>
        <p:spPr>
          <a:xfrm>
            <a:off x="652916" y="6325828"/>
            <a:ext cx="9960655" cy="236083"/>
          </a:xfrm>
          <a:prstGeom prst="rect">
            <a:avLst/>
          </a:prstGeom>
        </p:spPr>
        <p:txBody>
          <a:bodyPr>
            <a:noAutofit/>
          </a:bodyPr>
          <a:lstStyle>
            <a:lvl1pPr marL="0" indent="0">
              <a:buNone/>
              <a:defRPr sz="1100" baseline="0"/>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uk-UA" noProof="0" dirty="0"/>
              <a:t>Назва лекції або розділу. Не обов’язкове</a:t>
            </a:r>
          </a:p>
        </p:txBody>
      </p:sp>
    </p:spTree>
    <p:extLst>
      <p:ext uri="{BB962C8B-B14F-4D97-AF65-F5344CB8AC3E}">
        <p14:creationId xmlns:p14="http://schemas.microsoft.com/office/powerpoint/2010/main" val="1680843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Слайд без назви">
    <p:spTree>
      <p:nvGrpSpPr>
        <p:cNvPr id="1" name=""/>
        <p:cNvGrpSpPr/>
        <p:nvPr/>
      </p:nvGrpSpPr>
      <p:grpSpPr>
        <a:xfrm>
          <a:off x="0" y="0"/>
          <a:ext cx="0" cy="0"/>
          <a:chOff x="0" y="0"/>
          <a:chExt cx="0" cy="0"/>
        </a:xfrm>
      </p:grpSpPr>
      <p:pic>
        <p:nvPicPr>
          <p:cNvPr id="7" name="Рисунок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6009" y="6073030"/>
            <a:ext cx="11268479" cy="606553"/>
          </a:xfrm>
          <a:prstGeom prst="rect">
            <a:avLst/>
          </a:prstGeom>
        </p:spPr>
      </p:pic>
      <p:sp>
        <p:nvSpPr>
          <p:cNvPr id="8" name="TextBox 7"/>
          <p:cNvSpPr txBox="1"/>
          <p:nvPr userDrawn="1"/>
        </p:nvSpPr>
        <p:spPr>
          <a:xfrm>
            <a:off x="11470820" y="6392634"/>
            <a:ext cx="587829" cy="338554"/>
          </a:xfrm>
          <a:prstGeom prst="rect">
            <a:avLst/>
          </a:prstGeom>
          <a:noFill/>
        </p:spPr>
        <p:txBody>
          <a:bodyPr wrap="square" rtlCol="0">
            <a:spAutoFit/>
          </a:bodyPr>
          <a:lstStyle/>
          <a:p>
            <a:pPr algn="ctr"/>
            <a:fld id="{8DC56AA3-0D82-44D9-83B2-C252F27638A7}" type="slidenum">
              <a:rPr lang="ru-RU" sz="1600" smtClean="0"/>
              <a:pPr algn="ctr"/>
              <a:t>‹#›</a:t>
            </a:fld>
            <a:endParaRPr lang="ru-RU" sz="1600" dirty="0"/>
          </a:p>
        </p:txBody>
      </p:sp>
      <p:sp>
        <p:nvSpPr>
          <p:cNvPr id="9" name="Текст 13"/>
          <p:cNvSpPr>
            <a:spLocks noGrp="1"/>
          </p:cNvSpPr>
          <p:nvPr>
            <p:ph type="body" sz="quarter" idx="11" hasCustomPrompt="1"/>
          </p:nvPr>
        </p:nvSpPr>
        <p:spPr>
          <a:xfrm>
            <a:off x="652916" y="6325828"/>
            <a:ext cx="9960655" cy="236083"/>
          </a:xfrm>
          <a:prstGeom prst="rect">
            <a:avLst/>
          </a:prstGeom>
        </p:spPr>
        <p:txBody>
          <a:bodyPr>
            <a:noAutofit/>
          </a:bodyPr>
          <a:lstStyle>
            <a:lvl1pPr marL="0" indent="0">
              <a:buNone/>
              <a:defRPr sz="1100" baseline="0"/>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uk-UA" noProof="0" dirty="0"/>
              <a:t>Назва лекції або розділу. Не обов’язкове</a:t>
            </a:r>
          </a:p>
        </p:txBody>
      </p:sp>
    </p:spTree>
    <p:extLst>
      <p:ext uri="{BB962C8B-B14F-4D97-AF65-F5344CB8AC3E}">
        <p14:creationId xmlns:p14="http://schemas.microsoft.com/office/powerpoint/2010/main" val="1761681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Розділ">
    <p:spTree>
      <p:nvGrpSpPr>
        <p:cNvPr id="1" name=""/>
        <p:cNvGrpSpPr/>
        <p:nvPr/>
      </p:nvGrpSpPr>
      <p:grpSpPr>
        <a:xfrm>
          <a:off x="0" y="0"/>
          <a:ext cx="0" cy="0"/>
          <a:chOff x="0" y="0"/>
          <a:chExt cx="0" cy="0"/>
        </a:xfrm>
      </p:grpSpPr>
      <p:pic>
        <p:nvPicPr>
          <p:cNvPr id="4" name="Рисунок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p:cNvSpPr>
            <a:spLocks noGrp="1"/>
          </p:cNvSpPr>
          <p:nvPr>
            <p:ph type="title" hasCustomPrompt="1"/>
          </p:nvPr>
        </p:nvSpPr>
        <p:spPr>
          <a:xfrm>
            <a:off x="332015" y="2346098"/>
            <a:ext cx="6174921" cy="2165803"/>
          </a:xfrm>
          <a:prstGeom prst="rect">
            <a:avLst/>
          </a:prstGeom>
        </p:spPr>
        <p:txBody>
          <a:bodyPr anchor="ctr"/>
          <a:lstStyle>
            <a:lvl1pPr>
              <a:defRPr sz="3200" b="1"/>
            </a:lvl1pPr>
          </a:lstStyle>
          <a:p>
            <a:r>
              <a:rPr lang="uk-UA" noProof="0" dirty="0"/>
              <a:t>Назва розділу</a:t>
            </a:r>
          </a:p>
        </p:txBody>
      </p:sp>
    </p:spTree>
    <p:extLst>
      <p:ext uri="{BB962C8B-B14F-4D97-AF65-F5344CB8AC3E}">
        <p14:creationId xmlns:p14="http://schemas.microsoft.com/office/powerpoint/2010/main" val="3139923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Розділ зі змістом">
    <p:spTree>
      <p:nvGrpSpPr>
        <p:cNvPr id="1" name=""/>
        <p:cNvGrpSpPr/>
        <p:nvPr/>
      </p:nvGrpSpPr>
      <p:grpSpPr>
        <a:xfrm>
          <a:off x="0" y="0"/>
          <a:ext cx="0" cy="0"/>
          <a:chOff x="0" y="0"/>
          <a:chExt cx="0" cy="0"/>
        </a:xfrm>
      </p:grpSpPr>
      <p:pic>
        <p:nvPicPr>
          <p:cNvPr id="4" name="Рисунок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Заголовок 1"/>
          <p:cNvSpPr>
            <a:spLocks noGrp="1"/>
          </p:cNvSpPr>
          <p:nvPr>
            <p:ph type="title" hasCustomPrompt="1"/>
          </p:nvPr>
        </p:nvSpPr>
        <p:spPr>
          <a:xfrm>
            <a:off x="332015" y="434171"/>
            <a:ext cx="5977345" cy="571669"/>
          </a:xfrm>
          <a:prstGeom prst="rect">
            <a:avLst/>
          </a:prstGeom>
        </p:spPr>
        <p:txBody>
          <a:bodyPr anchor="b"/>
          <a:lstStyle>
            <a:lvl1pPr>
              <a:defRPr sz="3200" b="1"/>
            </a:lvl1pPr>
          </a:lstStyle>
          <a:p>
            <a:r>
              <a:rPr lang="uk-UA" noProof="0" dirty="0"/>
              <a:t>Назва розділу</a:t>
            </a:r>
          </a:p>
        </p:txBody>
      </p:sp>
      <p:sp>
        <p:nvSpPr>
          <p:cNvPr id="6" name="Текст 5"/>
          <p:cNvSpPr>
            <a:spLocks noGrp="1"/>
          </p:cNvSpPr>
          <p:nvPr>
            <p:ph type="body" sz="quarter" idx="10" hasCustomPrompt="1"/>
          </p:nvPr>
        </p:nvSpPr>
        <p:spPr>
          <a:xfrm>
            <a:off x="332014" y="1172037"/>
            <a:ext cx="5977345" cy="5424706"/>
          </a:xfrm>
          <a:prstGeom prst="rect">
            <a:avLst/>
          </a:prstGeom>
        </p:spPr>
        <p:txBody>
          <a:bodyPr/>
          <a:lstStyle>
            <a:lvl1pPr marL="514350" indent="-514350">
              <a:buFont typeface="+mj-lt"/>
              <a:buAutoNum type="arabicPeriod"/>
              <a:defRPr baseline="0"/>
            </a:lvl1pPr>
            <a:lvl2pPr marL="914400" indent="-457200">
              <a:buFont typeface="+mj-lt"/>
              <a:buAutoNum type="arabicPeriod"/>
              <a:defRPr/>
            </a:lvl2pPr>
            <a:lvl3pPr marL="1371600" indent="-457200">
              <a:buFont typeface="+mj-lt"/>
              <a:buAutoNum type="arabicPeriod"/>
              <a:defRPr/>
            </a:lvl3pPr>
            <a:lvl4pPr marL="1714500" indent="-342900">
              <a:buFont typeface="+mj-lt"/>
              <a:buAutoNum type="arabicPeriod"/>
              <a:defRPr/>
            </a:lvl4pPr>
            <a:lvl5pPr marL="2171700" indent="-342900">
              <a:buFont typeface="+mj-lt"/>
              <a:buAutoNum type="arabicPeriod"/>
              <a:defRPr/>
            </a:lvl5pPr>
          </a:lstStyle>
          <a:p>
            <a:pPr lvl="0"/>
            <a:r>
              <a:rPr lang="uk-UA" dirty="0"/>
              <a:t>Назва пункту</a:t>
            </a:r>
          </a:p>
          <a:p>
            <a:pPr lvl="0"/>
            <a:r>
              <a:rPr lang="uk-UA" dirty="0"/>
              <a:t>Назва пункту</a:t>
            </a:r>
          </a:p>
          <a:p>
            <a:pPr lvl="0"/>
            <a:r>
              <a:rPr lang="uk-UA" dirty="0"/>
              <a:t>Назва пункту</a:t>
            </a:r>
          </a:p>
          <a:p>
            <a:pPr lvl="0"/>
            <a:r>
              <a:rPr lang="uk-UA" dirty="0"/>
              <a:t>Назва пункту</a:t>
            </a:r>
            <a:endParaRPr lang="ru-RU" dirty="0"/>
          </a:p>
          <a:p>
            <a:pPr lvl="0"/>
            <a:endParaRPr lang="ru-RU" dirty="0"/>
          </a:p>
        </p:txBody>
      </p:sp>
      <p:cxnSp>
        <p:nvCxnSpPr>
          <p:cNvPr id="7" name="Прямая соединительная линия 6"/>
          <p:cNvCxnSpPr/>
          <p:nvPr userDrawn="1"/>
        </p:nvCxnSpPr>
        <p:spPr>
          <a:xfrm flipV="1">
            <a:off x="418035" y="1005840"/>
            <a:ext cx="6024327" cy="15776"/>
          </a:xfrm>
          <a:prstGeom prst="line">
            <a:avLst/>
          </a:prstGeom>
          <a:ln w="12700">
            <a:solidFill>
              <a:srgbClr val="31466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08801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1522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VladyslavKnysh/edrys-labs_ArduinoTube" TargetMode="External"/><Relationship Id="rId2" Type="http://schemas.openxmlformats.org/officeDocument/2006/relationships/image" Target="../media/image12.jpg"/><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476860" y="382294"/>
            <a:ext cx="2655667" cy="1116992"/>
          </a:xfrm>
          <a:prstGeom prst="rect">
            <a:avLst/>
          </a:prstGeom>
        </p:spPr>
      </p:pic>
      <p:sp>
        <p:nvSpPr>
          <p:cNvPr id="13" name="Заголовок 12"/>
          <p:cNvSpPr>
            <a:spLocks noGrp="1"/>
          </p:cNvSpPr>
          <p:nvPr>
            <p:ph type="title"/>
          </p:nvPr>
        </p:nvSpPr>
        <p:spPr/>
        <p:txBody>
          <a:bodyPr/>
          <a:lstStyle/>
          <a:p>
            <a:pPr marL="0" indent="0"/>
            <a:r>
              <a:rPr lang="en-US" dirty="0"/>
              <a:t>Control Engineering</a:t>
            </a:r>
            <a:r>
              <a:rPr lang="uk-UA" dirty="0"/>
              <a:t> </a:t>
            </a:r>
            <a:r>
              <a:rPr lang="en-US" dirty="0"/>
              <a:t>Experiment: Arduino Tube </a:t>
            </a:r>
            <a:endParaRPr lang="ru-RU" dirty="0"/>
          </a:p>
        </p:txBody>
      </p:sp>
    </p:spTree>
    <p:extLst>
      <p:ext uri="{BB962C8B-B14F-4D97-AF65-F5344CB8AC3E}">
        <p14:creationId xmlns:p14="http://schemas.microsoft.com/office/powerpoint/2010/main" val="1755116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BC4D6E-473E-40C5-9FC0-C97C22A4A279}"/>
              </a:ext>
            </a:extLst>
          </p:cNvPr>
          <p:cNvSpPr>
            <a:spLocks noGrp="1"/>
          </p:cNvSpPr>
          <p:nvPr>
            <p:ph type="body" sz="quarter" idx="10"/>
          </p:nvPr>
        </p:nvSpPr>
        <p:spPr/>
        <p:txBody>
          <a:bodyPr/>
          <a:lstStyle/>
          <a:p>
            <a:r>
              <a:rPr lang="en-US" dirty="0"/>
              <a:t>Step </a:t>
            </a:r>
            <a:r>
              <a:rPr lang="uk-UA" dirty="0"/>
              <a:t>4</a:t>
            </a:r>
            <a:r>
              <a:rPr lang="en-US" dirty="0"/>
              <a:t>: Proportional-derivative controller</a:t>
            </a:r>
          </a:p>
        </p:txBody>
      </p:sp>
      <p:sp>
        <p:nvSpPr>
          <p:cNvPr id="3" name="Text Placeholder 2">
            <a:extLst>
              <a:ext uri="{FF2B5EF4-FFF2-40B4-BE49-F238E27FC236}">
                <a16:creationId xmlns:a16="http://schemas.microsoft.com/office/drawing/2014/main" id="{829544F6-A9A3-43A5-B7B8-D3948040ED74}"/>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28D58EFB-5F1F-4406-AD1A-A6C6989841A9}"/>
              </a:ext>
            </a:extLst>
          </p:cNvPr>
          <p:cNvSpPr txBox="1"/>
          <p:nvPr/>
        </p:nvSpPr>
        <p:spPr>
          <a:xfrm>
            <a:off x="385481" y="875943"/>
            <a:ext cx="6445625" cy="3416320"/>
          </a:xfrm>
          <a:prstGeom prst="rect">
            <a:avLst/>
          </a:prstGeom>
          <a:noFill/>
        </p:spPr>
        <p:txBody>
          <a:bodyPr wrap="square">
            <a:spAutoFit/>
          </a:bodyPr>
          <a:lstStyle/>
          <a:p>
            <a:pPr algn="l"/>
            <a:r>
              <a:rPr lang="en-US" b="1" i="0" dirty="0">
                <a:effectLst/>
              </a:rPr>
              <a:t>Objective: </a:t>
            </a:r>
            <a:r>
              <a:rPr lang="en-US" i="0" dirty="0">
                <a:effectLst/>
              </a:rPr>
              <a:t>To reduce the steady state error by adding the integral control.</a:t>
            </a:r>
          </a:p>
          <a:p>
            <a:pPr algn="l"/>
            <a:endParaRPr lang="en-US" i="0" dirty="0">
              <a:effectLst/>
            </a:endParaRPr>
          </a:p>
          <a:p>
            <a:pPr algn="l"/>
            <a:r>
              <a:rPr lang="uk-UA" i="0" dirty="0">
                <a:effectLst/>
              </a:rPr>
              <a:t>1)</a:t>
            </a:r>
            <a:r>
              <a:rPr lang="en-AU" i="0" dirty="0">
                <a:effectLst/>
              </a:rPr>
              <a:t>Understand the integral controller:</a:t>
            </a:r>
          </a:p>
          <a:p>
            <a:pPr marL="285750" indent="-285750">
              <a:buFont typeface="Arial" panose="020B0604020202020204" pitchFamily="34" charset="0"/>
              <a:buChar char="•"/>
            </a:pPr>
            <a:r>
              <a:rPr lang="en-AU" dirty="0"/>
              <a:t>Integral term sums up all past errors.</a:t>
            </a:r>
          </a:p>
          <a:p>
            <a:pPr marL="285750" indent="-285750">
              <a:buFont typeface="Arial" panose="020B0604020202020204" pitchFamily="34" charset="0"/>
              <a:buChar char="•"/>
            </a:pPr>
            <a:r>
              <a:rPr lang="en-AU" dirty="0"/>
              <a:t>You can calculate </a:t>
            </a:r>
            <a:r>
              <a:rPr lang="en-AU" i="1" dirty="0"/>
              <a:t>KI</a:t>
            </a:r>
            <a:r>
              <a:rPr lang="en-AU" dirty="0"/>
              <a:t> </a:t>
            </a:r>
            <a:r>
              <a:rPr lang="en-US" dirty="0"/>
              <a:t>as</a:t>
            </a:r>
            <a:r>
              <a:rPr lang="en-AU" dirty="0"/>
              <a:t> follows </a:t>
            </a:r>
            <a:r>
              <a:rPr lang="en-AU" i="1" dirty="0" err="1"/>
              <a:t>KI</a:t>
            </a:r>
            <a:r>
              <a:rPr lang="en-AU" sz="1100" i="1" dirty="0" err="1"/>
              <a:t>i</a:t>
            </a:r>
            <a:r>
              <a:rPr lang="en-AU" i="1" dirty="0"/>
              <a:t>​=KI</a:t>
            </a:r>
            <a:r>
              <a:rPr lang="en-AU" sz="1100" i="1" dirty="0"/>
              <a:t>i−1</a:t>
            </a:r>
            <a:r>
              <a:rPr lang="en-AU" i="1" dirty="0"/>
              <a:t>​+</a:t>
            </a:r>
            <a:r>
              <a:rPr lang="en-AU" i="1" dirty="0" err="1"/>
              <a:t>dt∗ki∗Error</a:t>
            </a:r>
            <a:r>
              <a:rPr lang="en-AU" sz="1100" i="1" dirty="0" err="1"/>
              <a:t>i</a:t>
            </a:r>
            <a:r>
              <a:rPr lang="en-AU" dirty="0"/>
              <a:t>, where ki is the chosen coefficient of the integral controller</a:t>
            </a:r>
          </a:p>
          <a:p>
            <a:pPr algn="l"/>
            <a:endParaRPr lang="uk-UA" i="0" dirty="0">
              <a:effectLst/>
            </a:endParaRPr>
          </a:p>
          <a:p>
            <a:pPr algn="l"/>
            <a:r>
              <a:rPr lang="uk-UA" i="0" dirty="0">
                <a:effectLst/>
              </a:rPr>
              <a:t>2)</a:t>
            </a:r>
            <a:r>
              <a:rPr lang="en-AU" i="0" dirty="0">
                <a:effectLst/>
              </a:rPr>
              <a:t>Implement the derivative control:</a:t>
            </a:r>
          </a:p>
          <a:p>
            <a:pPr marL="285750" indent="-285750">
              <a:buFont typeface="Arial" panose="020B0604020202020204" pitchFamily="34" charset="0"/>
              <a:buChar char="•"/>
            </a:pPr>
            <a:r>
              <a:rPr lang="en-AU" dirty="0"/>
              <a:t>Implement the PID + direct controller.</a:t>
            </a:r>
          </a:p>
          <a:p>
            <a:pPr marL="285750" indent="-285750">
              <a:buFont typeface="Arial" panose="020B0604020202020204" pitchFamily="34" charset="0"/>
              <a:buChar char="•"/>
            </a:pPr>
            <a:r>
              <a:rPr lang="en-AU" dirty="0"/>
              <a:t>Try to find the best combination of </a:t>
            </a:r>
            <a:r>
              <a:rPr lang="en-AU" i="1" dirty="0" err="1"/>
              <a:t>kp</a:t>
            </a:r>
            <a:r>
              <a:rPr lang="en-AU" dirty="0"/>
              <a:t>, </a:t>
            </a:r>
            <a:r>
              <a:rPr lang="en-AU" i="1" dirty="0"/>
              <a:t>ki</a:t>
            </a:r>
            <a:r>
              <a:rPr lang="en-AU" dirty="0"/>
              <a:t> and </a:t>
            </a:r>
            <a:r>
              <a:rPr lang="en-AU" i="1" dirty="0" err="1"/>
              <a:t>kd</a:t>
            </a:r>
            <a:r>
              <a:rPr lang="en-AU" dirty="0"/>
              <a:t> coefficients for the best performance.</a:t>
            </a:r>
          </a:p>
        </p:txBody>
      </p:sp>
      <p:pic>
        <p:nvPicPr>
          <p:cNvPr id="7" name="Picture 6">
            <a:extLst>
              <a:ext uri="{FF2B5EF4-FFF2-40B4-BE49-F238E27FC236}">
                <a16:creationId xmlns:a16="http://schemas.microsoft.com/office/drawing/2014/main" id="{38C31B3F-2422-434E-8D17-626DEB6F5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6945" y="1839556"/>
            <a:ext cx="5400000" cy="3619912"/>
          </a:xfrm>
          <a:prstGeom prst="rect">
            <a:avLst/>
          </a:prstGeom>
        </p:spPr>
      </p:pic>
    </p:spTree>
    <p:extLst>
      <p:ext uri="{BB962C8B-B14F-4D97-AF65-F5344CB8AC3E}">
        <p14:creationId xmlns:p14="http://schemas.microsoft.com/office/powerpoint/2010/main" val="1509136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5000" r="-25000"/>
          </a:stretch>
        </a:blipFill>
        <a:effectLst/>
      </p:bgPr>
    </p:bg>
    <p:spTree>
      <p:nvGrpSpPr>
        <p:cNvPr id="1" name=""/>
        <p:cNvGrpSpPr/>
        <p:nvPr/>
      </p:nvGrpSpPr>
      <p:grpSpPr>
        <a:xfrm>
          <a:off x="0" y="0"/>
          <a:ext cx="0" cy="0"/>
          <a:chOff x="0" y="0"/>
          <a:chExt cx="0" cy="0"/>
        </a:xfrm>
      </p:grpSpPr>
      <p:sp>
        <p:nvSpPr>
          <p:cNvPr id="4" name="Заголовок 3"/>
          <p:cNvSpPr>
            <a:spLocks noGrp="1"/>
          </p:cNvSpPr>
          <p:nvPr>
            <p:ph type="title"/>
          </p:nvPr>
        </p:nvSpPr>
        <p:spPr/>
        <p:txBody>
          <a:bodyPr anchor="b"/>
          <a:lstStyle/>
          <a:p>
            <a:r>
              <a:rPr lang="en-US" dirty="0"/>
              <a:t>Additional materials</a:t>
            </a:r>
            <a:endParaRPr lang="ru-RU" dirty="0"/>
          </a:p>
        </p:txBody>
      </p:sp>
      <p:sp>
        <p:nvSpPr>
          <p:cNvPr id="2" name="Текст 1"/>
          <p:cNvSpPr>
            <a:spLocks noGrp="1"/>
          </p:cNvSpPr>
          <p:nvPr>
            <p:ph type="body" sz="quarter" idx="10"/>
          </p:nvPr>
        </p:nvSpPr>
        <p:spPr>
          <a:xfrm>
            <a:off x="332014" y="1769533"/>
            <a:ext cx="6561845" cy="4174067"/>
          </a:xfrm>
        </p:spPr>
        <p:txBody>
          <a:bodyPr/>
          <a:lstStyle/>
          <a:p>
            <a:pPr marL="0" indent="0">
              <a:buNone/>
            </a:pPr>
            <a:r>
              <a:rPr lang="en-US" sz="2400" dirty="0"/>
              <a:t>All additional materials related to the experiments and equipment can be found on the project page on GitHub.</a:t>
            </a:r>
          </a:p>
          <a:p>
            <a:pPr marL="0" indent="0">
              <a:buNone/>
            </a:pPr>
            <a:endParaRPr lang="en-US" sz="2400" dirty="0"/>
          </a:p>
          <a:p>
            <a:pPr marL="0" indent="0">
              <a:buNone/>
            </a:pPr>
            <a:endParaRPr lang="en-US" sz="2400" dirty="0"/>
          </a:p>
          <a:p>
            <a:pPr marL="0" indent="0">
              <a:buNone/>
            </a:pPr>
            <a:endParaRPr lang="en-US" sz="2400" dirty="0"/>
          </a:p>
          <a:p>
            <a:pPr marL="0" indent="0">
              <a:buNone/>
            </a:pPr>
            <a:endParaRPr lang="uk-UA" sz="2400" dirty="0"/>
          </a:p>
          <a:p>
            <a:pPr marL="0" indent="0">
              <a:buNone/>
            </a:pPr>
            <a:r>
              <a:rPr lang="en-US" sz="2400" dirty="0"/>
              <a:t>GitHub</a:t>
            </a:r>
            <a:r>
              <a:rPr lang="uk-UA" sz="2400" dirty="0"/>
              <a:t>:</a:t>
            </a:r>
          </a:p>
          <a:p>
            <a:pPr marL="0" indent="0">
              <a:buNone/>
            </a:pPr>
            <a:r>
              <a:rPr lang="uk-UA" sz="2400" dirty="0"/>
              <a:t>      </a:t>
            </a:r>
            <a:r>
              <a:rPr lang="en-US" sz="2400" dirty="0">
                <a:hlinkClick r:id="rId3"/>
              </a:rPr>
              <a:t>https://github.com/VladyslavKnysh/edrys-labs_ArduinoTube</a:t>
            </a:r>
            <a:endParaRPr lang="ru-RU" sz="2400" dirty="0"/>
          </a:p>
        </p:txBody>
      </p:sp>
      <p:pic>
        <p:nvPicPr>
          <p:cNvPr id="5" name="Рисунок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7576" y="5180117"/>
            <a:ext cx="351411" cy="350749"/>
          </a:xfrm>
          <a:prstGeom prst="rect">
            <a:avLst/>
          </a:prstGeom>
        </p:spPr>
      </p:pic>
    </p:spTree>
    <p:extLst>
      <p:ext uri="{BB962C8B-B14F-4D97-AF65-F5344CB8AC3E}">
        <p14:creationId xmlns:p14="http://schemas.microsoft.com/office/powerpoint/2010/main" val="160085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282C75-7047-49A8-9527-8052117B03B5}"/>
              </a:ext>
            </a:extLst>
          </p:cNvPr>
          <p:cNvSpPr>
            <a:spLocks noGrp="1"/>
          </p:cNvSpPr>
          <p:nvPr>
            <p:ph type="body" sz="quarter" idx="10"/>
          </p:nvPr>
        </p:nvSpPr>
        <p:spPr/>
        <p:txBody>
          <a:bodyPr/>
          <a:lstStyle/>
          <a:p>
            <a:r>
              <a:rPr lang="en-US" b="1" i="0" dirty="0">
                <a:effectLst/>
                <a:latin typeface="+mj-lt"/>
              </a:rPr>
              <a:t>PID controller</a:t>
            </a:r>
          </a:p>
          <a:p>
            <a:endParaRPr lang="uk-UA" dirty="0"/>
          </a:p>
        </p:txBody>
      </p:sp>
      <p:sp>
        <p:nvSpPr>
          <p:cNvPr id="3" name="Text Placeholder 2">
            <a:extLst>
              <a:ext uri="{FF2B5EF4-FFF2-40B4-BE49-F238E27FC236}">
                <a16:creationId xmlns:a16="http://schemas.microsoft.com/office/drawing/2014/main" id="{985EBF41-11C3-48F7-B696-DD0400BA2F88}"/>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8A2CEE3E-F4BD-45A9-AA33-C2033D04CC0F}"/>
              </a:ext>
            </a:extLst>
          </p:cNvPr>
          <p:cNvSpPr txBox="1"/>
          <p:nvPr/>
        </p:nvSpPr>
        <p:spPr>
          <a:xfrm>
            <a:off x="652916" y="1773721"/>
            <a:ext cx="6795247" cy="3170099"/>
          </a:xfrm>
          <a:prstGeom prst="rect">
            <a:avLst/>
          </a:prstGeom>
          <a:noFill/>
        </p:spPr>
        <p:txBody>
          <a:bodyPr wrap="square">
            <a:spAutoFit/>
          </a:bodyPr>
          <a:lstStyle/>
          <a:p>
            <a:pPr algn="l"/>
            <a:r>
              <a:rPr lang="en-US" sz="2000" b="0" i="0" dirty="0">
                <a:effectLst/>
                <a:latin typeface="+mj-lt"/>
              </a:rPr>
              <a:t>Machines and processes that need constant management and automated modification are frequently managed with a feedback-based control loop mechanism called a proportional-integral-derivative (PID) controller.</a:t>
            </a:r>
          </a:p>
          <a:p>
            <a:pPr algn="l">
              <a:buFont typeface="Arial" panose="020B0604020202020204" pitchFamily="34" charset="0"/>
              <a:buChar char="•"/>
            </a:pPr>
            <a:r>
              <a:rPr lang="en-US" sz="2000" b="0" i="0" dirty="0">
                <a:effectLst/>
                <a:latin typeface="+mj-lt"/>
              </a:rPr>
              <a:t>The present set point (SP) − process variable (PV) error value is proportional to term P.</a:t>
            </a:r>
          </a:p>
          <a:p>
            <a:pPr algn="l">
              <a:buFont typeface="Arial" panose="020B0604020202020204" pitchFamily="34" charset="0"/>
              <a:buChar char="•"/>
            </a:pPr>
            <a:r>
              <a:rPr lang="en-US" sz="2000" b="0" i="0" dirty="0">
                <a:effectLst/>
                <a:latin typeface="+mj-lt"/>
              </a:rPr>
              <a:t>Term I generates the I term by integrating the past values of the SP − PV error over time.</a:t>
            </a:r>
          </a:p>
          <a:p>
            <a:pPr algn="l">
              <a:buFont typeface="Arial" panose="020B0604020202020204" pitchFamily="34" charset="0"/>
              <a:buChar char="•"/>
            </a:pPr>
            <a:r>
              <a:rPr lang="en-US" sz="2000" b="0" i="0" dirty="0">
                <a:effectLst/>
                <a:latin typeface="+mj-lt"/>
              </a:rPr>
              <a:t>Term D is the best estimate of the SP − PV error’s future trend.</a:t>
            </a:r>
          </a:p>
        </p:txBody>
      </p:sp>
    </p:spTree>
    <p:extLst>
      <p:ext uri="{BB962C8B-B14F-4D97-AF65-F5344CB8AC3E}">
        <p14:creationId xmlns:p14="http://schemas.microsoft.com/office/powerpoint/2010/main" val="1072534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59CBA0-314E-4204-855A-F96F513F8342}"/>
              </a:ext>
            </a:extLst>
          </p:cNvPr>
          <p:cNvSpPr>
            <a:spLocks noGrp="1"/>
          </p:cNvSpPr>
          <p:nvPr>
            <p:ph type="body" sz="quarter" idx="10"/>
          </p:nvPr>
        </p:nvSpPr>
        <p:spPr/>
        <p:txBody>
          <a:bodyPr/>
          <a:lstStyle/>
          <a:p>
            <a:r>
              <a:rPr lang="en-US" dirty="0"/>
              <a:t>Hardware</a:t>
            </a:r>
            <a:endParaRPr lang="uk-UA" dirty="0"/>
          </a:p>
        </p:txBody>
      </p:sp>
      <p:sp>
        <p:nvSpPr>
          <p:cNvPr id="3" name="Text Placeholder 2">
            <a:extLst>
              <a:ext uri="{FF2B5EF4-FFF2-40B4-BE49-F238E27FC236}">
                <a16:creationId xmlns:a16="http://schemas.microsoft.com/office/drawing/2014/main" id="{827AE48C-AF39-463E-B739-CF71A6E32B07}"/>
              </a:ext>
            </a:extLst>
          </p:cNvPr>
          <p:cNvSpPr>
            <a:spLocks noGrp="1"/>
          </p:cNvSpPr>
          <p:nvPr>
            <p:ph type="body" sz="quarter" idx="11"/>
          </p:nvPr>
        </p:nvSpPr>
        <p:spPr/>
        <p:txBody>
          <a:bodyPr/>
          <a:lstStyle/>
          <a:p>
            <a:endParaRPr lang="uk-UA"/>
          </a:p>
        </p:txBody>
      </p:sp>
      <p:pic>
        <p:nvPicPr>
          <p:cNvPr id="7" name="Picture 6">
            <a:extLst>
              <a:ext uri="{FF2B5EF4-FFF2-40B4-BE49-F238E27FC236}">
                <a16:creationId xmlns:a16="http://schemas.microsoft.com/office/drawing/2014/main" id="{31C3813B-64B4-4A4A-A3B4-A22FF02D4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6873" y="1500719"/>
            <a:ext cx="2905125" cy="4333875"/>
          </a:xfrm>
          <a:prstGeom prst="rect">
            <a:avLst/>
          </a:prstGeom>
        </p:spPr>
      </p:pic>
      <p:pic>
        <p:nvPicPr>
          <p:cNvPr id="9" name="Picture 8">
            <a:extLst>
              <a:ext uri="{FF2B5EF4-FFF2-40B4-BE49-F238E27FC236}">
                <a16:creationId xmlns:a16="http://schemas.microsoft.com/office/drawing/2014/main" id="{0630E8D1-A329-4603-9806-95D5568566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46494" y="1023406"/>
            <a:ext cx="1180244" cy="4811188"/>
          </a:xfrm>
          <a:prstGeom prst="rect">
            <a:avLst/>
          </a:prstGeom>
        </p:spPr>
      </p:pic>
      <p:sp>
        <p:nvSpPr>
          <p:cNvPr id="11" name="TextBox 10">
            <a:extLst>
              <a:ext uri="{FF2B5EF4-FFF2-40B4-BE49-F238E27FC236}">
                <a16:creationId xmlns:a16="http://schemas.microsoft.com/office/drawing/2014/main" id="{6E6B8B8F-2E73-4E3E-BA54-6F819C62A48E}"/>
              </a:ext>
            </a:extLst>
          </p:cNvPr>
          <p:cNvSpPr txBox="1"/>
          <p:nvPr/>
        </p:nvSpPr>
        <p:spPr>
          <a:xfrm>
            <a:off x="530273" y="1978881"/>
            <a:ext cx="4256880" cy="2554545"/>
          </a:xfrm>
          <a:prstGeom prst="rect">
            <a:avLst/>
          </a:prstGeom>
          <a:noFill/>
        </p:spPr>
        <p:txBody>
          <a:bodyPr wrap="square">
            <a:spAutoFit/>
          </a:bodyPr>
          <a:lstStyle/>
          <a:p>
            <a:r>
              <a:rPr lang="en-US" sz="2000" b="0" i="0" dirty="0">
                <a:effectLst/>
              </a:rPr>
              <a:t>In this experiment the motor with propeller is used to create air flow that will overcome the gravitation and rise the ball up into the air to the set point level inside an aerodynamic tune. On the picture bellow is showed hardware scheme of the experiment.</a:t>
            </a:r>
            <a:endParaRPr lang="uk-UA" sz="2000" dirty="0"/>
          </a:p>
        </p:txBody>
      </p:sp>
    </p:spTree>
    <p:extLst>
      <p:ext uri="{BB962C8B-B14F-4D97-AF65-F5344CB8AC3E}">
        <p14:creationId xmlns:p14="http://schemas.microsoft.com/office/powerpoint/2010/main" val="382600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59CBA0-314E-4204-855A-F96F513F8342}"/>
              </a:ext>
            </a:extLst>
          </p:cNvPr>
          <p:cNvSpPr>
            <a:spLocks noGrp="1"/>
          </p:cNvSpPr>
          <p:nvPr>
            <p:ph type="body" sz="quarter" idx="10"/>
          </p:nvPr>
        </p:nvSpPr>
        <p:spPr/>
        <p:txBody>
          <a:bodyPr/>
          <a:lstStyle/>
          <a:p>
            <a:r>
              <a:rPr lang="en-US" dirty="0"/>
              <a:t>Hardware</a:t>
            </a:r>
            <a:endParaRPr lang="uk-UA" dirty="0"/>
          </a:p>
        </p:txBody>
      </p:sp>
      <p:sp>
        <p:nvSpPr>
          <p:cNvPr id="3" name="Text Placeholder 2">
            <a:extLst>
              <a:ext uri="{FF2B5EF4-FFF2-40B4-BE49-F238E27FC236}">
                <a16:creationId xmlns:a16="http://schemas.microsoft.com/office/drawing/2014/main" id="{827AE48C-AF39-463E-B739-CF71A6E32B07}"/>
              </a:ext>
            </a:extLst>
          </p:cNvPr>
          <p:cNvSpPr>
            <a:spLocks noGrp="1"/>
          </p:cNvSpPr>
          <p:nvPr>
            <p:ph type="body" sz="quarter" idx="11"/>
          </p:nvPr>
        </p:nvSpPr>
        <p:spPr/>
        <p:txBody>
          <a:bodyPr/>
          <a:lstStyle/>
          <a:p>
            <a:endParaRPr lang="uk-UA"/>
          </a:p>
        </p:txBody>
      </p:sp>
      <p:pic>
        <p:nvPicPr>
          <p:cNvPr id="5" name="Picture 4">
            <a:extLst>
              <a:ext uri="{FF2B5EF4-FFF2-40B4-BE49-F238E27FC236}">
                <a16:creationId xmlns:a16="http://schemas.microsoft.com/office/drawing/2014/main" id="{5142E3B3-8F7E-48EE-9E3C-42049B2937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175" y="652462"/>
            <a:ext cx="7867650" cy="5553075"/>
          </a:xfrm>
          <a:prstGeom prst="rect">
            <a:avLst/>
          </a:prstGeom>
        </p:spPr>
      </p:pic>
    </p:spTree>
    <p:extLst>
      <p:ext uri="{BB962C8B-B14F-4D97-AF65-F5344CB8AC3E}">
        <p14:creationId xmlns:p14="http://schemas.microsoft.com/office/powerpoint/2010/main" val="399777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456DE-6C71-4BAC-979A-CB33A4365370}"/>
              </a:ext>
            </a:extLst>
          </p:cNvPr>
          <p:cNvSpPr>
            <a:spLocks noGrp="1"/>
          </p:cNvSpPr>
          <p:nvPr>
            <p:ph type="body" sz="quarter" idx="10"/>
          </p:nvPr>
        </p:nvSpPr>
        <p:spPr/>
        <p:txBody>
          <a:bodyPr/>
          <a:lstStyle/>
          <a:p>
            <a:r>
              <a:rPr lang="en-US" dirty="0"/>
              <a:t>Assignment</a:t>
            </a:r>
          </a:p>
          <a:p>
            <a:endParaRPr lang="uk-UA" dirty="0"/>
          </a:p>
        </p:txBody>
      </p:sp>
      <p:sp>
        <p:nvSpPr>
          <p:cNvPr id="3" name="Text Placeholder 2">
            <a:extLst>
              <a:ext uri="{FF2B5EF4-FFF2-40B4-BE49-F238E27FC236}">
                <a16:creationId xmlns:a16="http://schemas.microsoft.com/office/drawing/2014/main" id="{0A305E6C-5CD8-4BDF-BF45-5C40E0BCD08B}"/>
              </a:ext>
            </a:extLst>
          </p:cNvPr>
          <p:cNvSpPr>
            <a:spLocks noGrp="1"/>
          </p:cNvSpPr>
          <p:nvPr>
            <p:ph type="body" sz="quarter" idx="11"/>
          </p:nvPr>
        </p:nvSpPr>
        <p:spPr/>
        <p:txBody>
          <a:bodyPr/>
          <a:lstStyle/>
          <a:p>
            <a:endParaRPr lang="uk-UA"/>
          </a:p>
        </p:txBody>
      </p:sp>
      <p:sp>
        <p:nvSpPr>
          <p:cNvPr id="7" name="TextBox 6">
            <a:extLst>
              <a:ext uri="{FF2B5EF4-FFF2-40B4-BE49-F238E27FC236}">
                <a16:creationId xmlns:a16="http://schemas.microsoft.com/office/drawing/2014/main" id="{87436F2E-B4B5-4146-B3D6-2D02190A6987}"/>
              </a:ext>
            </a:extLst>
          </p:cNvPr>
          <p:cNvSpPr txBox="1"/>
          <p:nvPr/>
        </p:nvSpPr>
        <p:spPr>
          <a:xfrm>
            <a:off x="652916" y="2274838"/>
            <a:ext cx="6096000" cy="2308324"/>
          </a:xfrm>
          <a:prstGeom prst="rect">
            <a:avLst/>
          </a:prstGeom>
          <a:noFill/>
        </p:spPr>
        <p:txBody>
          <a:bodyPr wrap="square">
            <a:spAutoFit/>
          </a:bodyPr>
          <a:lstStyle/>
          <a:p>
            <a:r>
              <a:rPr lang="en-US" dirty="0"/>
              <a:t>In this experiment students are tasked with controlling the aforementioned tube system. The experiment is separated into 4 parts:</a:t>
            </a:r>
          </a:p>
          <a:p>
            <a:endParaRPr lang="en-US" dirty="0"/>
          </a:p>
          <a:p>
            <a:pPr marL="342900" indent="-342900">
              <a:buFont typeface="+mj-lt"/>
              <a:buAutoNum type="arabicPeriod"/>
            </a:pPr>
            <a:r>
              <a:rPr lang="en-US" dirty="0"/>
              <a:t>Direct control</a:t>
            </a:r>
          </a:p>
          <a:p>
            <a:pPr marL="342900" indent="-342900">
              <a:buFont typeface="+mj-lt"/>
              <a:buAutoNum type="arabicPeriod"/>
            </a:pPr>
            <a:r>
              <a:rPr lang="en-US" dirty="0"/>
              <a:t>P + direct control</a:t>
            </a:r>
          </a:p>
          <a:p>
            <a:pPr marL="342900" indent="-342900">
              <a:buFont typeface="+mj-lt"/>
              <a:buAutoNum type="arabicPeriod"/>
            </a:pPr>
            <a:r>
              <a:rPr lang="en-US" dirty="0"/>
              <a:t>PD + direct control</a:t>
            </a:r>
          </a:p>
          <a:p>
            <a:pPr marL="342900" indent="-342900">
              <a:buFont typeface="+mj-lt"/>
              <a:buAutoNum type="arabicPeriod"/>
            </a:pPr>
            <a:r>
              <a:rPr lang="en-US" dirty="0"/>
              <a:t>PID + direct control</a:t>
            </a:r>
            <a:endParaRPr lang="uk-UA" dirty="0"/>
          </a:p>
        </p:txBody>
      </p:sp>
    </p:spTree>
    <p:extLst>
      <p:ext uri="{BB962C8B-B14F-4D97-AF65-F5344CB8AC3E}">
        <p14:creationId xmlns:p14="http://schemas.microsoft.com/office/powerpoint/2010/main" val="426548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BC4D6E-473E-40C5-9FC0-C97C22A4A279}"/>
              </a:ext>
            </a:extLst>
          </p:cNvPr>
          <p:cNvSpPr>
            <a:spLocks noGrp="1"/>
          </p:cNvSpPr>
          <p:nvPr>
            <p:ph type="body" sz="quarter" idx="10"/>
          </p:nvPr>
        </p:nvSpPr>
        <p:spPr/>
        <p:txBody>
          <a:bodyPr/>
          <a:lstStyle/>
          <a:p>
            <a:r>
              <a:rPr lang="en-US" dirty="0"/>
              <a:t>Step 1: Direct control of the motor</a:t>
            </a:r>
          </a:p>
        </p:txBody>
      </p:sp>
      <p:sp>
        <p:nvSpPr>
          <p:cNvPr id="3" name="Text Placeholder 2">
            <a:extLst>
              <a:ext uri="{FF2B5EF4-FFF2-40B4-BE49-F238E27FC236}">
                <a16:creationId xmlns:a16="http://schemas.microsoft.com/office/drawing/2014/main" id="{829544F6-A9A3-43A5-B7B8-D3948040ED74}"/>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28D58EFB-5F1F-4406-AD1A-A6C6989841A9}"/>
              </a:ext>
            </a:extLst>
          </p:cNvPr>
          <p:cNvSpPr txBox="1"/>
          <p:nvPr/>
        </p:nvSpPr>
        <p:spPr>
          <a:xfrm>
            <a:off x="385481" y="875943"/>
            <a:ext cx="8005483" cy="4247317"/>
          </a:xfrm>
          <a:prstGeom prst="rect">
            <a:avLst/>
          </a:prstGeom>
          <a:noFill/>
        </p:spPr>
        <p:txBody>
          <a:bodyPr wrap="square">
            <a:spAutoFit/>
          </a:bodyPr>
          <a:lstStyle/>
          <a:p>
            <a:r>
              <a:rPr lang="en-US" b="1" dirty="0"/>
              <a:t>Objective: </a:t>
            </a:r>
            <a:r>
              <a:rPr lang="en-US" dirty="0"/>
              <a:t>To find the coefficient of direct control.</a:t>
            </a:r>
          </a:p>
          <a:p>
            <a:endParaRPr lang="en-US" dirty="0"/>
          </a:p>
          <a:p>
            <a:r>
              <a:rPr lang="en-US" dirty="0"/>
              <a:t>1)Prepare the sketch:</a:t>
            </a:r>
          </a:p>
          <a:p>
            <a:r>
              <a:rPr lang="en-US" dirty="0"/>
              <a:t>Write the primary sketch that will help you use PWM of the Arduino`s D3 pin to control the motor speed.</a:t>
            </a:r>
          </a:p>
          <a:p>
            <a:endParaRPr lang="en-US" dirty="0"/>
          </a:p>
          <a:p>
            <a:r>
              <a:rPr lang="en-US" dirty="0"/>
              <a:t>2)Find the coefficient:</a:t>
            </a:r>
          </a:p>
          <a:p>
            <a:r>
              <a:rPr lang="en-US" dirty="0"/>
              <a:t>There are two main possible roots of performing this task: </a:t>
            </a:r>
          </a:p>
          <a:p>
            <a:r>
              <a:rPr lang="en-US" dirty="0"/>
              <a:t>a) You can start from 0 and gradually increase the PWM value until the ball almost rises up into the air; </a:t>
            </a:r>
          </a:p>
          <a:p>
            <a:r>
              <a:rPr lang="en-US" dirty="0"/>
              <a:t>b) Or you can start from the 255 and gradually decrease the PWM value until the ball almost rises up into the air;</a:t>
            </a:r>
          </a:p>
          <a:p>
            <a:endParaRPr lang="en-US" dirty="0"/>
          </a:p>
          <a:p>
            <a:r>
              <a:rPr lang="en-US" dirty="0"/>
              <a:t>3) Write down the result:</a:t>
            </a:r>
          </a:p>
          <a:p>
            <a:r>
              <a:rPr lang="en-US" dirty="0"/>
              <a:t>Write down the coefficient that was found. It will be used in the next tests.</a:t>
            </a:r>
            <a:endParaRPr lang="uk-UA" dirty="0"/>
          </a:p>
        </p:txBody>
      </p:sp>
    </p:spTree>
    <p:extLst>
      <p:ext uri="{BB962C8B-B14F-4D97-AF65-F5344CB8AC3E}">
        <p14:creationId xmlns:p14="http://schemas.microsoft.com/office/powerpoint/2010/main" val="1230274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BC4D6E-473E-40C5-9FC0-C97C22A4A279}"/>
              </a:ext>
            </a:extLst>
          </p:cNvPr>
          <p:cNvSpPr>
            <a:spLocks noGrp="1"/>
          </p:cNvSpPr>
          <p:nvPr>
            <p:ph type="body" sz="quarter" idx="10"/>
          </p:nvPr>
        </p:nvSpPr>
        <p:spPr/>
        <p:txBody>
          <a:bodyPr/>
          <a:lstStyle/>
          <a:p>
            <a:r>
              <a:rPr lang="en-US" dirty="0"/>
              <a:t>Step 2: Proportional controller</a:t>
            </a:r>
          </a:p>
        </p:txBody>
      </p:sp>
      <p:sp>
        <p:nvSpPr>
          <p:cNvPr id="3" name="Text Placeholder 2">
            <a:extLst>
              <a:ext uri="{FF2B5EF4-FFF2-40B4-BE49-F238E27FC236}">
                <a16:creationId xmlns:a16="http://schemas.microsoft.com/office/drawing/2014/main" id="{829544F6-A9A3-43A5-B7B8-D3948040ED74}"/>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28D58EFB-5F1F-4406-AD1A-A6C6989841A9}"/>
              </a:ext>
            </a:extLst>
          </p:cNvPr>
          <p:cNvSpPr txBox="1"/>
          <p:nvPr/>
        </p:nvSpPr>
        <p:spPr>
          <a:xfrm>
            <a:off x="385481" y="875943"/>
            <a:ext cx="8005483" cy="1477328"/>
          </a:xfrm>
          <a:prstGeom prst="rect">
            <a:avLst/>
          </a:prstGeom>
          <a:noFill/>
        </p:spPr>
        <p:txBody>
          <a:bodyPr wrap="square">
            <a:spAutoFit/>
          </a:bodyPr>
          <a:lstStyle/>
          <a:p>
            <a:r>
              <a:rPr lang="en-US" b="1" dirty="0"/>
              <a:t>Objective: </a:t>
            </a:r>
            <a:r>
              <a:rPr lang="en-US" dirty="0"/>
              <a:t>To program the algorithm of the Proportional controller. and to find the KP value with low steady state error.</a:t>
            </a:r>
          </a:p>
          <a:p>
            <a:endParaRPr lang="en-US" dirty="0"/>
          </a:p>
          <a:p>
            <a:r>
              <a:rPr lang="en-US" dirty="0"/>
              <a:t>1)Modify Your Code:</a:t>
            </a:r>
          </a:p>
          <a:p>
            <a:r>
              <a:rPr lang="en-US" dirty="0"/>
              <a:t>Add the following lines to enable laser-ranging module VL53L0X:</a:t>
            </a:r>
          </a:p>
        </p:txBody>
      </p:sp>
      <p:sp>
        <p:nvSpPr>
          <p:cNvPr id="10" name="TextBox 9">
            <a:extLst>
              <a:ext uri="{FF2B5EF4-FFF2-40B4-BE49-F238E27FC236}">
                <a16:creationId xmlns:a16="http://schemas.microsoft.com/office/drawing/2014/main" id="{A16730B1-F88B-4F0D-A715-983BB344DE67}"/>
              </a:ext>
            </a:extLst>
          </p:cNvPr>
          <p:cNvSpPr txBox="1"/>
          <p:nvPr/>
        </p:nvSpPr>
        <p:spPr>
          <a:xfrm>
            <a:off x="502022" y="2353271"/>
            <a:ext cx="10811437" cy="3693319"/>
          </a:xfrm>
          <a:prstGeom prst="rect">
            <a:avLst/>
          </a:prstGeom>
          <a:noFill/>
        </p:spPr>
        <p:txBody>
          <a:bodyPr wrap="square">
            <a:spAutoFit/>
          </a:bodyPr>
          <a:lstStyle/>
          <a:p>
            <a:r>
              <a:rPr lang="en-AU" b="0" i="0" dirty="0">
                <a:solidFill>
                  <a:srgbClr val="00B0F0"/>
                </a:solidFill>
                <a:effectLst/>
                <a:latin typeface="Courier New" panose="02070309020205020404" pitchFamily="49" charset="0"/>
              </a:rPr>
              <a:t>#</a:t>
            </a:r>
            <a:r>
              <a:rPr lang="en-AU" b="1" i="0" dirty="0">
                <a:solidFill>
                  <a:srgbClr val="00B0F0"/>
                </a:solidFill>
                <a:effectLst/>
                <a:latin typeface="Courier New" panose="02070309020205020404" pitchFamily="49" charset="0"/>
              </a:rPr>
              <a:t>include</a:t>
            </a:r>
            <a:r>
              <a:rPr lang="en-AU" b="0" i="0" dirty="0">
                <a:solidFill>
                  <a:srgbClr val="00B0F0"/>
                </a:solidFill>
                <a:effectLst/>
                <a:latin typeface="Courier New" panose="02070309020205020404" pitchFamily="49" charset="0"/>
              </a:rPr>
              <a:t> &lt;</a:t>
            </a:r>
            <a:r>
              <a:rPr lang="en-AU" b="0" i="0" dirty="0" err="1">
                <a:solidFill>
                  <a:srgbClr val="00B0F0"/>
                </a:solidFill>
                <a:effectLst/>
                <a:latin typeface="Courier New" panose="02070309020205020404" pitchFamily="49" charset="0"/>
              </a:rPr>
              <a:t>Wire.h</a:t>
            </a:r>
            <a:r>
              <a:rPr lang="en-AU" b="0" i="0" dirty="0">
                <a:solidFill>
                  <a:srgbClr val="00B0F0"/>
                </a:solidFill>
                <a:effectLst/>
                <a:latin typeface="Courier New" panose="02070309020205020404" pitchFamily="49" charset="0"/>
              </a:rPr>
              <a:t>&gt; </a:t>
            </a:r>
          </a:p>
          <a:p>
            <a:r>
              <a:rPr lang="en-AU" b="0" i="0" dirty="0">
                <a:solidFill>
                  <a:srgbClr val="00B0F0"/>
                </a:solidFill>
                <a:effectLst/>
                <a:latin typeface="Courier New" panose="02070309020205020404" pitchFamily="49" charset="0"/>
              </a:rPr>
              <a:t>#</a:t>
            </a:r>
            <a:r>
              <a:rPr lang="en-AU" b="1" i="0" dirty="0">
                <a:solidFill>
                  <a:srgbClr val="00B0F0"/>
                </a:solidFill>
                <a:effectLst/>
                <a:latin typeface="Courier New" panose="02070309020205020404" pitchFamily="49" charset="0"/>
              </a:rPr>
              <a:t>include</a:t>
            </a:r>
            <a:r>
              <a:rPr lang="en-AU" b="0" i="0" dirty="0">
                <a:solidFill>
                  <a:srgbClr val="00B0F0"/>
                </a:solidFill>
                <a:effectLst/>
                <a:latin typeface="Courier New" panose="02070309020205020404" pitchFamily="49" charset="0"/>
              </a:rPr>
              <a:t> &lt;VL53L0X.h&gt; </a:t>
            </a:r>
          </a:p>
          <a:p>
            <a:r>
              <a:rPr lang="en-AU" b="0" i="0" dirty="0">
                <a:solidFill>
                  <a:srgbClr val="FFBE85"/>
                </a:solidFill>
                <a:effectLst/>
                <a:latin typeface="Courier New" panose="02070309020205020404" pitchFamily="49" charset="0"/>
              </a:rPr>
              <a:t>VL53L0X sensor; </a:t>
            </a:r>
          </a:p>
          <a:p>
            <a:r>
              <a:rPr lang="en-AU" b="0" i="0" dirty="0">
                <a:solidFill>
                  <a:srgbClr val="697070"/>
                </a:solidFill>
                <a:effectLst/>
                <a:latin typeface="Courier New" panose="02070309020205020404" pitchFamily="49" charset="0"/>
              </a:rPr>
              <a:t>//Enter your global variables here</a:t>
            </a:r>
            <a:r>
              <a:rPr lang="en-AU" b="0" i="0" dirty="0">
                <a:solidFill>
                  <a:srgbClr val="FFBE85"/>
                </a:solidFill>
                <a:effectLst/>
                <a:latin typeface="Courier New" panose="02070309020205020404" pitchFamily="49" charset="0"/>
              </a:rPr>
              <a:t> </a:t>
            </a:r>
          </a:p>
          <a:p>
            <a:r>
              <a:rPr lang="en-AU" b="0" i="0" dirty="0">
                <a:solidFill>
                  <a:srgbClr val="697070"/>
                </a:solidFill>
                <a:effectLst/>
                <a:latin typeface="Courier New" panose="02070309020205020404" pitchFamily="49" charset="0"/>
              </a:rPr>
              <a:t>// the setup function runs once when you press reset or power the board</a:t>
            </a:r>
            <a:r>
              <a:rPr lang="en-AU" b="0" i="0" dirty="0">
                <a:solidFill>
                  <a:srgbClr val="FFBE85"/>
                </a:solidFill>
                <a:effectLst/>
                <a:latin typeface="Courier New" panose="02070309020205020404" pitchFamily="49" charset="0"/>
              </a:rPr>
              <a:t> </a:t>
            </a:r>
          </a:p>
          <a:p>
            <a:r>
              <a:rPr lang="en-AU" b="0" i="0" dirty="0">
                <a:solidFill>
                  <a:srgbClr val="880000"/>
                </a:solidFill>
                <a:effectLst/>
                <a:latin typeface="Courier New" panose="02070309020205020404" pitchFamily="49" charset="0"/>
              </a:rPr>
              <a:t>void</a:t>
            </a:r>
            <a:r>
              <a:rPr lang="en-AU" b="0" i="0" dirty="0">
                <a:solidFill>
                  <a:srgbClr val="FFBE85"/>
                </a:solidFill>
                <a:effectLst/>
                <a:latin typeface="Courier New" panose="02070309020205020404" pitchFamily="49" charset="0"/>
              </a:rPr>
              <a:t> </a:t>
            </a:r>
            <a:r>
              <a:rPr lang="en-AU" b="1" i="0" dirty="0">
                <a:solidFill>
                  <a:srgbClr val="880000"/>
                </a:solidFill>
                <a:effectLst/>
                <a:latin typeface="Courier New" panose="02070309020205020404" pitchFamily="49" charset="0"/>
              </a:rPr>
              <a:t>setup</a:t>
            </a:r>
            <a:r>
              <a:rPr lang="en-AU" b="0" i="0" dirty="0">
                <a:solidFill>
                  <a:srgbClr val="FFBE85"/>
                </a:solidFill>
                <a:effectLst/>
                <a:latin typeface="Courier New" panose="02070309020205020404" pitchFamily="49" charset="0"/>
              </a:rPr>
              <a:t>() { </a:t>
            </a:r>
          </a:p>
          <a:p>
            <a:r>
              <a:rPr lang="en-AU" dirty="0">
                <a:solidFill>
                  <a:srgbClr val="FFBE85"/>
                </a:solidFill>
                <a:latin typeface="Courier New" panose="02070309020205020404" pitchFamily="49" charset="0"/>
              </a:rPr>
              <a:t>   </a:t>
            </a:r>
            <a:r>
              <a:rPr lang="en-AU" b="0" i="0" dirty="0" err="1">
                <a:solidFill>
                  <a:srgbClr val="FFBE85"/>
                </a:solidFill>
                <a:effectLst/>
                <a:latin typeface="Courier New" panose="02070309020205020404" pitchFamily="49" charset="0"/>
              </a:rPr>
              <a:t>Serial.</a:t>
            </a:r>
            <a:r>
              <a:rPr lang="en-AU" b="0" i="0" dirty="0" err="1">
                <a:solidFill>
                  <a:srgbClr val="397300"/>
                </a:solidFill>
                <a:effectLst/>
                <a:latin typeface="Courier New" panose="02070309020205020404" pitchFamily="49" charset="0"/>
              </a:rPr>
              <a:t>begin</a:t>
            </a:r>
            <a:r>
              <a:rPr lang="en-AU" b="0" i="0" dirty="0">
                <a:solidFill>
                  <a:srgbClr val="FFBE85"/>
                </a:solidFill>
                <a:effectLst/>
                <a:latin typeface="Courier New" panose="02070309020205020404" pitchFamily="49" charset="0"/>
              </a:rPr>
              <a:t>(</a:t>
            </a:r>
            <a:r>
              <a:rPr lang="en-AU" b="0" i="0" dirty="0">
                <a:solidFill>
                  <a:srgbClr val="880000"/>
                </a:solidFill>
                <a:effectLst/>
                <a:latin typeface="Courier New" panose="02070309020205020404" pitchFamily="49" charset="0"/>
              </a:rPr>
              <a:t>9600</a:t>
            </a:r>
            <a:r>
              <a:rPr lang="en-AU" b="0" i="0" dirty="0">
                <a:solidFill>
                  <a:srgbClr val="FFBE85"/>
                </a:solidFill>
                <a:effectLst/>
                <a:latin typeface="Courier New" panose="02070309020205020404" pitchFamily="49" charset="0"/>
              </a:rPr>
              <a:t>);</a:t>
            </a:r>
          </a:p>
          <a:p>
            <a:pPr lvl="1"/>
            <a:r>
              <a:rPr lang="en-AU" b="0" i="0" dirty="0" err="1">
                <a:solidFill>
                  <a:srgbClr val="FFBE85"/>
                </a:solidFill>
                <a:effectLst/>
                <a:latin typeface="Courier New" panose="02070309020205020404" pitchFamily="49" charset="0"/>
              </a:rPr>
              <a:t>Wire.</a:t>
            </a:r>
            <a:r>
              <a:rPr lang="en-AU" b="0" i="0" dirty="0" err="1">
                <a:solidFill>
                  <a:srgbClr val="397300"/>
                </a:solidFill>
                <a:effectLst/>
                <a:latin typeface="Courier New" panose="02070309020205020404" pitchFamily="49" charset="0"/>
              </a:rPr>
              <a:t>begin</a:t>
            </a:r>
            <a:r>
              <a:rPr lang="en-AU" b="0" i="0" dirty="0">
                <a:solidFill>
                  <a:srgbClr val="FFBE85"/>
                </a:solidFill>
                <a:effectLst/>
                <a:latin typeface="Courier New" panose="02070309020205020404" pitchFamily="49" charset="0"/>
              </a:rPr>
              <a:t>(); </a:t>
            </a:r>
          </a:p>
          <a:p>
            <a:r>
              <a:rPr lang="en-AU" b="0" i="0" dirty="0">
                <a:solidFill>
                  <a:srgbClr val="FFBE85"/>
                </a:solidFill>
                <a:effectLst/>
                <a:latin typeface="Courier New" panose="02070309020205020404" pitchFamily="49" charset="0"/>
              </a:rPr>
              <a:t>   </a:t>
            </a:r>
            <a:r>
              <a:rPr lang="en-AU" b="0" i="0" dirty="0" err="1">
                <a:solidFill>
                  <a:srgbClr val="FFBE85"/>
                </a:solidFill>
                <a:effectLst/>
                <a:latin typeface="Courier New" panose="02070309020205020404" pitchFamily="49" charset="0"/>
              </a:rPr>
              <a:t>sensor.</a:t>
            </a:r>
            <a:r>
              <a:rPr lang="en-AU" b="0" i="0" dirty="0" err="1">
                <a:solidFill>
                  <a:srgbClr val="397300"/>
                </a:solidFill>
                <a:effectLst/>
                <a:latin typeface="Courier New" panose="02070309020205020404" pitchFamily="49" charset="0"/>
              </a:rPr>
              <a:t>setTimeout</a:t>
            </a:r>
            <a:r>
              <a:rPr lang="en-AU" b="0" i="0" dirty="0">
                <a:solidFill>
                  <a:srgbClr val="FFBE85"/>
                </a:solidFill>
                <a:effectLst/>
                <a:latin typeface="Courier New" panose="02070309020205020404" pitchFamily="49" charset="0"/>
              </a:rPr>
              <a:t>(</a:t>
            </a:r>
            <a:r>
              <a:rPr lang="en-AU" b="0" i="0" dirty="0">
                <a:solidFill>
                  <a:srgbClr val="880000"/>
                </a:solidFill>
                <a:effectLst/>
                <a:latin typeface="Courier New" panose="02070309020205020404" pitchFamily="49" charset="0"/>
              </a:rPr>
              <a:t>500</a:t>
            </a:r>
            <a:r>
              <a:rPr lang="en-AU" b="0" i="0" dirty="0">
                <a:solidFill>
                  <a:srgbClr val="FFBE85"/>
                </a:solidFill>
                <a:effectLst/>
                <a:latin typeface="Courier New" panose="02070309020205020404" pitchFamily="49" charset="0"/>
              </a:rPr>
              <a:t>); </a:t>
            </a:r>
          </a:p>
          <a:p>
            <a:r>
              <a:rPr lang="en-AU" b="1" i="0" dirty="0">
                <a:solidFill>
                  <a:srgbClr val="FFBE85"/>
                </a:solidFill>
                <a:effectLst/>
                <a:latin typeface="Courier New" panose="02070309020205020404" pitchFamily="49" charset="0"/>
              </a:rPr>
              <a:t>   if</a:t>
            </a:r>
            <a:r>
              <a:rPr lang="en-AU" b="0" i="0" dirty="0">
                <a:solidFill>
                  <a:srgbClr val="FFBE85"/>
                </a:solidFill>
                <a:effectLst/>
                <a:latin typeface="Courier New" panose="02070309020205020404" pitchFamily="49" charset="0"/>
              </a:rPr>
              <a:t> (!</a:t>
            </a:r>
            <a:r>
              <a:rPr lang="en-AU" b="0" i="0" dirty="0" err="1">
                <a:solidFill>
                  <a:srgbClr val="FFBE85"/>
                </a:solidFill>
                <a:effectLst/>
                <a:latin typeface="Courier New" panose="02070309020205020404" pitchFamily="49" charset="0"/>
              </a:rPr>
              <a:t>sensor.</a:t>
            </a:r>
            <a:r>
              <a:rPr lang="en-AU" b="0" i="0" dirty="0" err="1">
                <a:solidFill>
                  <a:srgbClr val="397300"/>
                </a:solidFill>
                <a:effectLst/>
                <a:latin typeface="Courier New" panose="02070309020205020404" pitchFamily="49" charset="0"/>
              </a:rPr>
              <a:t>init</a:t>
            </a:r>
            <a:r>
              <a:rPr lang="en-AU" b="0" i="0" dirty="0">
                <a:solidFill>
                  <a:srgbClr val="FFBE85"/>
                </a:solidFill>
                <a:effectLst/>
                <a:latin typeface="Courier New" panose="02070309020205020404" pitchFamily="49" charset="0"/>
              </a:rPr>
              <a:t>()) {     </a:t>
            </a:r>
          </a:p>
          <a:p>
            <a:r>
              <a:rPr lang="en-AU" dirty="0">
                <a:solidFill>
                  <a:srgbClr val="FFBE85"/>
                </a:solidFill>
                <a:latin typeface="Courier New" panose="02070309020205020404" pitchFamily="49" charset="0"/>
              </a:rPr>
              <a:t>   </a:t>
            </a:r>
            <a:r>
              <a:rPr lang="en-AU" b="0" i="0" dirty="0" err="1">
                <a:solidFill>
                  <a:srgbClr val="FFBE85"/>
                </a:solidFill>
                <a:effectLst/>
                <a:latin typeface="Courier New" panose="02070309020205020404" pitchFamily="49" charset="0"/>
              </a:rPr>
              <a:t>Serial.</a:t>
            </a:r>
            <a:r>
              <a:rPr lang="en-AU" b="0" i="0" dirty="0" err="1">
                <a:solidFill>
                  <a:srgbClr val="397300"/>
                </a:solidFill>
                <a:effectLst/>
                <a:latin typeface="Courier New" panose="02070309020205020404" pitchFamily="49" charset="0"/>
              </a:rPr>
              <a:t>println</a:t>
            </a:r>
            <a:r>
              <a:rPr lang="en-AU" b="0" i="0" dirty="0">
                <a:solidFill>
                  <a:srgbClr val="FFBE85"/>
                </a:solidFill>
                <a:effectLst/>
                <a:latin typeface="Courier New" panose="02070309020205020404" pitchFamily="49" charset="0"/>
              </a:rPr>
              <a:t>(</a:t>
            </a:r>
            <a:r>
              <a:rPr lang="en-AU" b="0" i="0" dirty="0">
                <a:solidFill>
                  <a:srgbClr val="880000"/>
                </a:solidFill>
                <a:effectLst/>
                <a:latin typeface="Courier New" panose="02070309020205020404" pitchFamily="49" charset="0"/>
              </a:rPr>
              <a:t>"Failed to detect and initialize sensor!"</a:t>
            </a:r>
            <a:r>
              <a:rPr lang="en-AU" b="0" i="0" dirty="0">
                <a:solidFill>
                  <a:srgbClr val="FFBE85"/>
                </a:solidFill>
                <a:effectLst/>
                <a:latin typeface="Courier New" panose="02070309020205020404" pitchFamily="49" charset="0"/>
              </a:rPr>
              <a:t>); </a:t>
            </a:r>
          </a:p>
          <a:p>
            <a:r>
              <a:rPr lang="en-AU" b="1" i="0" dirty="0">
                <a:solidFill>
                  <a:srgbClr val="FFBE85"/>
                </a:solidFill>
                <a:effectLst/>
                <a:latin typeface="Courier New" panose="02070309020205020404" pitchFamily="49" charset="0"/>
              </a:rPr>
              <a:t>while</a:t>
            </a:r>
            <a:r>
              <a:rPr lang="en-AU" b="0" i="0" dirty="0">
                <a:solidFill>
                  <a:srgbClr val="FFBE85"/>
                </a:solidFill>
                <a:effectLst/>
                <a:latin typeface="Courier New" panose="02070309020205020404" pitchFamily="49" charset="0"/>
              </a:rPr>
              <a:t> (</a:t>
            </a:r>
            <a:r>
              <a:rPr lang="en-AU" b="0" i="0" dirty="0">
                <a:solidFill>
                  <a:srgbClr val="880000"/>
                </a:solidFill>
                <a:effectLst/>
                <a:latin typeface="Courier New" panose="02070309020205020404" pitchFamily="49" charset="0"/>
              </a:rPr>
              <a:t>1</a:t>
            </a:r>
            <a:r>
              <a:rPr lang="en-AU" b="0" i="0" dirty="0">
                <a:solidFill>
                  <a:srgbClr val="FFBE85"/>
                </a:solidFill>
                <a:effectLst/>
                <a:latin typeface="Courier New" panose="02070309020205020404" pitchFamily="49" charset="0"/>
              </a:rPr>
              <a:t>) {} </a:t>
            </a:r>
          </a:p>
          <a:p>
            <a:r>
              <a:rPr lang="en-AU" b="0" i="0" dirty="0">
                <a:solidFill>
                  <a:srgbClr val="FFBE85"/>
                </a:solidFill>
                <a:effectLst/>
                <a:latin typeface="Courier New" panose="02070309020205020404" pitchFamily="49" charset="0"/>
              </a:rPr>
              <a:t>}</a:t>
            </a:r>
            <a:endParaRPr lang="uk-UA" dirty="0"/>
          </a:p>
        </p:txBody>
      </p:sp>
    </p:spTree>
    <p:extLst>
      <p:ext uri="{BB962C8B-B14F-4D97-AF65-F5344CB8AC3E}">
        <p14:creationId xmlns:p14="http://schemas.microsoft.com/office/powerpoint/2010/main" val="3778677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BC4D6E-473E-40C5-9FC0-C97C22A4A279}"/>
              </a:ext>
            </a:extLst>
          </p:cNvPr>
          <p:cNvSpPr>
            <a:spLocks noGrp="1"/>
          </p:cNvSpPr>
          <p:nvPr>
            <p:ph type="body" sz="quarter" idx="10"/>
          </p:nvPr>
        </p:nvSpPr>
        <p:spPr/>
        <p:txBody>
          <a:bodyPr/>
          <a:lstStyle/>
          <a:p>
            <a:r>
              <a:rPr lang="en-US" dirty="0"/>
              <a:t>Step 2: Proportional controller</a:t>
            </a:r>
          </a:p>
        </p:txBody>
      </p:sp>
      <p:sp>
        <p:nvSpPr>
          <p:cNvPr id="3" name="Text Placeholder 2">
            <a:extLst>
              <a:ext uri="{FF2B5EF4-FFF2-40B4-BE49-F238E27FC236}">
                <a16:creationId xmlns:a16="http://schemas.microsoft.com/office/drawing/2014/main" id="{829544F6-A9A3-43A5-B7B8-D3948040ED74}"/>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28D58EFB-5F1F-4406-AD1A-A6C6989841A9}"/>
              </a:ext>
            </a:extLst>
          </p:cNvPr>
          <p:cNvSpPr txBox="1"/>
          <p:nvPr/>
        </p:nvSpPr>
        <p:spPr>
          <a:xfrm>
            <a:off x="652916" y="1446841"/>
            <a:ext cx="8005483" cy="2308324"/>
          </a:xfrm>
          <a:prstGeom prst="rect">
            <a:avLst/>
          </a:prstGeom>
          <a:noFill/>
        </p:spPr>
        <p:txBody>
          <a:bodyPr wrap="square">
            <a:spAutoFit/>
          </a:bodyPr>
          <a:lstStyle/>
          <a:p>
            <a:r>
              <a:rPr lang="en-US" dirty="0"/>
              <a:t>2)Make </a:t>
            </a:r>
            <a:r>
              <a:rPr lang="en-US" i="1" dirty="0" err="1"/>
              <a:t>motorCMD</a:t>
            </a:r>
            <a:r>
              <a:rPr lang="en-US" dirty="0"/>
              <a:t> dynamic:</a:t>
            </a:r>
          </a:p>
          <a:p>
            <a:endParaRPr lang="en-US" dirty="0"/>
          </a:p>
          <a:p>
            <a:pPr marL="342900" indent="-342900">
              <a:buFont typeface="+mj-lt"/>
              <a:buAutoNum type="arabicPeriod"/>
            </a:pPr>
            <a:r>
              <a:rPr lang="en-US" dirty="0"/>
              <a:t>Use while loop to perform experiment. The experiment should be around 15-30 seconds long.</a:t>
            </a:r>
          </a:p>
          <a:p>
            <a:pPr marL="342900" indent="-342900">
              <a:buFont typeface="+mj-lt"/>
              <a:buAutoNum type="arabicPeriod"/>
            </a:pPr>
            <a:r>
              <a:rPr lang="en-US" i="1" dirty="0" err="1"/>
              <a:t>motorCMD</a:t>
            </a:r>
            <a:r>
              <a:rPr lang="en-US" dirty="0"/>
              <a:t> should change proportionally to the </a:t>
            </a:r>
            <a:r>
              <a:rPr lang="en-US" i="1" dirty="0" err="1"/>
              <a:t>errorValue</a:t>
            </a:r>
            <a:r>
              <a:rPr lang="en-US" dirty="0"/>
              <a:t>.</a:t>
            </a:r>
          </a:p>
          <a:p>
            <a:pPr marL="342900" indent="-342900">
              <a:buFont typeface="+mj-lt"/>
              <a:buAutoNum type="arabicPeriod"/>
            </a:pPr>
            <a:r>
              <a:rPr lang="en-US" dirty="0"/>
              <a:t>Due to the position of the VL53L0X </a:t>
            </a:r>
            <a:r>
              <a:rPr lang="en-US" dirty="0" err="1"/>
              <a:t>errorValue</a:t>
            </a:r>
            <a:r>
              <a:rPr lang="en-US" dirty="0"/>
              <a:t> can be calculated as follows: 975 - </a:t>
            </a:r>
            <a:r>
              <a:rPr lang="en-US" i="1" dirty="0" err="1"/>
              <a:t>errorValue</a:t>
            </a:r>
            <a:r>
              <a:rPr lang="en-US" dirty="0"/>
              <a:t> .</a:t>
            </a:r>
          </a:p>
          <a:p>
            <a:pPr marL="342900" indent="-342900">
              <a:buFont typeface="+mj-lt"/>
              <a:buAutoNum type="arabicPeriod"/>
            </a:pPr>
            <a:r>
              <a:rPr lang="en-US" dirty="0"/>
              <a:t>Experiment with the KP value to achieve lower steady state error.</a:t>
            </a:r>
          </a:p>
        </p:txBody>
      </p:sp>
      <p:pic>
        <p:nvPicPr>
          <p:cNvPr id="6" name="Picture 5">
            <a:extLst>
              <a:ext uri="{FF2B5EF4-FFF2-40B4-BE49-F238E27FC236}">
                <a16:creationId xmlns:a16="http://schemas.microsoft.com/office/drawing/2014/main" id="{CA2116D9-A75A-498D-9F12-57C324B7F9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8399" y="3755165"/>
            <a:ext cx="5400000" cy="2250000"/>
          </a:xfrm>
          <a:prstGeom prst="rect">
            <a:avLst/>
          </a:prstGeom>
        </p:spPr>
      </p:pic>
    </p:spTree>
    <p:extLst>
      <p:ext uri="{BB962C8B-B14F-4D97-AF65-F5344CB8AC3E}">
        <p14:creationId xmlns:p14="http://schemas.microsoft.com/office/powerpoint/2010/main" val="4047066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47191C6-3CA0-4184-8E44-6D5C1E3AD4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3336" y="2468096"/>
            <a:ext cx="5400000" cy="2747788"/>
          </a:xfrm>
          <a:prstGeom prst="rect">
            <a:avLst/>
          </a:prstGeom>
        </p:spPr>
      </p:pic>
      <p:sp>
        <p:nvSpPr>
          <p:cNvPr id="2" name="Text Placeholder 1">
            <a:extLst>
              <a:ext uri="{FF2B5EF4-FFF2-40B4-BE49-F238E27FC236}">
                <a16:creationId xmlns:a16="http://schemas.microsoft.com/office/drawing/2014/main" id="{DEBC4D6E-473E-40C5-9FC0-C97C22A4A279}"/>
              </a:ext>
            </a:extLst>
          </p:cNvPr>
          <p:cNvSpPr>
            <a:spLocks noGrp="1"/>
          </p:cNvSpPr>
          <p:nvPr>
            <p:ph type="body" sz="quarter" idx="10"/>
          </p:nvPr>
        </p:nvSpPr>
        <p:spPr/>
        <p:txBody>
          <a:bodyPr/>
          <a:lstStyle/>
          <a:p>
            <a:r>
              <a:rPr lang="en-US" dirty="0"/>
              <a:t>Step </a:t>
            </a:r>
            <a:r>
              <a:rPr lang="uk-UA" dirty="0"/>
              <a:t>3</a:t>
            </a:r>
            <a:r>
              <a:rPr lang="en-US" dirty="0"/>
              <a:t>: Proportional-derivative controller</a:t>
            </a:r>
          </a:p>
        </p:txBody>
      </p:sp>
      <p:sp>
        <p:nvSpPr>
          <p:cNvPr id="3" name="Text Placeholder 2">
            <a:extLst>
              <a:ext uri="{FF2B5EF4-FFF2-40B4-BE49-F238E27FC236}">
                <a16:creationId xmlns:a16="http://schemas.microsoft.com/office/drawing/2014/main" id="{829544F6-A9A3-43A5-B7B8-D3948040ED74}"/>
              </a:ext>
            </a:extLst>
          </p:cNvPr>
          <p:cNvSpPr>
            <a:spLocks noGrp="1"/>
          </p:cNvSpPr>
          <p:nvPr>
            <p:ph type="body" sz="quarter" idx="11"/>
          </p:nvPr>
        </p:nvSpPr>
        <p:spPr/>
        <p:txBody>
          <a:bodyPr/>
          <a:lstStyle/>
          <a:p>
            <a:endParaRPr lang="uk-UA"/>
          </a:p>
        </p:txBody>
      </p:sp>
      <p:sp>
        <p:nvSpPr>
          <p:cNvPr id="5" name="TextBox 4">
            <a:extLst>
              <a:ext uri="{FF2B5EF4-FFF2-40B4-BE49-F238E27FC236}">
                <a16:creationId xmlns:a16="http://schemas.microsoft.com/office/drawing/2014/main" id="{28D58EFB-5F1F-4406-AD1A-A6C6989841A9}"/>
              </a:ext>
            </a:extLst>
          </p:cNvPr>
          <p:cNvSpPr txBox="1"/>
          <p:nvPr/>
        </p:nvSpPr>
        <p:spPr>
          <a:xfrm>
            <a:off x="385481" y="875943"/>
            <a:ext cx="6445625" cy="5078313"/>
          </a:xfrm>
          <a:prstGeom prst="rect">
            <a:avLst/>
          </a:prstGeom>
          <a:noFill/>
        </p:spPr>
        <p:txBody>
          <a:bodyPr wrap="square">
            <a:spAutoFit/>
          </a:bodyPr>
          <a:lstStyle/>
          <a:p>
            <a:r>
              <a:rPr lang="en-US" b="1" dirty="0"/>
              <a:t>Objective: </a:t>
            </a:r>
            <a:r>
              <a:rPr lang="en-US" dirty="0"/>
              <a:t>To add derivative control to stabilize the system.</a:t>
            </a:r>
          </a:p>
          <a:p>
            <a:pPr algn="l"/>
            <a:endParaRPr lang="en-US" i="0" dirty="0">
              <a:effectLst/>
            </a:endParaRPr>
          </a:p>
          <a:p>
            <a:pPr algn="l"/>
            <a:r>
              <a:rPr lang="en-US" dirty="0"/>
              <a:t>1)</a:t>
            </a:r>
            <a:r>
              <a:rPr lang="en-US" i="0" dirty="0">
                <a:effectLst/>
              </a:rPr>
              <a:t>Understand the derivative controller:</a:t>
            </a:r>
          </a:p>
          <a:p>
            <a:pPr marL="285750" indent="-285750" algn="l">
              <a:buFont typeface="Arial" panose="020B0604020202020204" pitchFamily="34" charset="0"/>
              <a:buChar char="•"/>
            </a:pPr>
            <a:r>
              <a:rPr lang="en-US" i="0" dirty="0">
                <a:effectLst/>
              </a:rPr>
              <a:t>Based on the </a:t>
            </a:r>
            <a:r>
              <a:rPr lang="en-US" i="1" dirty="0" err="1">
                <a:effectLst/>
              </a:rPr>
              <a:t>SetPoint</a:t>
            </a:r>
            <a:r>
              <a:rPr lang="en-US" i="0" dirty="0">
                <a:effectLst/>
              </a:rPr>
              <a:t> − </a:t>
            </a:r>
            <a:r>
              <a:rPr lang="en-US" i="1" dirty="0" err="1">
                <a:effectLst/>
              </a:rPr>
              <a:t>realPosition</a:t>
            </a:r>
            <a:r>
              <a:rPr lang="en-US" i="0" dirty="0">
                <a:effectLst/>
              </a:rPr>
              <a:t> error’s current rate of change, derivative controller represents the best prediction of its future trend.</a:t>
            </a:r>
          </a:p>
          <a:p>
            <a:pPr marL="285750" indent="-285750" algn="l">
              <a:buFont typeface="Arial" panose="020B0604020202020204" pitchFamily="34" charset="0"/>
              <a:buChar char="•"/>
            </a:pPr>
            <a:r>
              <a:rPr lang="en-US" i="0" dirty="0">
                <a:effectLst/>
              </a:rPr>
              <a:t>i.e. the relation between Change In Error and Change In Time</a:t>
            </a:r>
          </a:p>
          <a:p>
            <a:pPr marL="285750" indent="-285750" algn="l">
              <a:buFont typeface="Arial" panose="020B0604020202020204" pitchFamily="34" charset="0"/>
              <a:buChar char="•"/>
            </a:pPr>
            <a:r>
              <a:rPr lang="uk-UA" dirty="0"/>
              <a:t>(</a:t>
            </a:r>
            <a:r>
              <a:rPr lang="en-US" i="1" dirty="0" err="1">
                <a:effectLst/>
              </a:rPr>
              <a:t>Error</a:t>
            </a:r>
            <a:r>
              <a:rPr lang="en-US" sz="1100" i="1" dirty="0" err="1">
                <a:effectLst/>
              </a:rPr>
              <a:t>i</a:t>
            </a:r>
            <a:r>
              <a:rPr lang="en-US" i="0" dirty="0">
                <a:effectLst/>
              </a:rPr>
              <a:t>​−</a:t>
            </a:r>
            <a:r>
              <a:rPr lang="en-US" i="1" dirty="0">
                <a:effectLst/>
              </a:rPr>
              <a:t>Error</a:t>
            </a:r>
            <a:r>
              <a:rPr lang="en-US" sz="1100" i="1" dirty="0">
                <a:effectLst/>
              </a:rPr>
              <a:t>i</a:t>
            </a:r>
            <a:r>
              <a:rPr lang="en-US" sz="1100" i="0" dirty="0">
                <a:effectLst/>
              </a:rPr>
              <a:t>−1</a:t>
            </a:r>
            <a:r>
              <a:rPr lang="en-US" i="0" dirty="0">
                <a:effectLst/>
              </a:rPr>
              <a:t>​)/(</a:t>
            </a:r>
            <a:r>
              <a:rPr lang="en-US" i="1" dirty="0" err="1">
                <a:effectLst/>
              </a:rPr>
              <a:t>dt</a:t>
            </a:r>
            <a:r>
              <a:rPr lang="en-US" i="0" dirty="0" err="1">
                <a:effectLst/>
              </a:rPr>
              <a:t>∗</a:t>
            </a:r>
            <a:r>
              <a:rPr lang="en-US" i="1" dirty="0" err="1">
                <a:effectLst/>
              </a:rPr>
              <a:t>i</a:t>
            </a:r>
            <a:r>
              <a:rPr lang="en-US" i="0" dirty="0">
                <a:effectLst/>
              </a:rPr>
              <a:t>)</a:t>
            </a:r>
          </a:p>
          <a:p>
            <a:pPr marL="285750" indent="-285750" algn="l">
              <a:buFont typeface="Arial" panose="020B0604020202020204" pitchFamily="34" charset="0"/>
              <a:buChar char="•"/>
            </a:pPr>
            <a:endParaRPr lang="en-US" dirty="0"/>
          </a:p>
          <a:p>
            <a:pPr algn="l"/>
            <a:r>
              <a:rPr lang="uk-UA" i="0" dirty="0">
                <a:effectLst/>
              </a:rPr>
              <a:t>2)</a:t>
            </a:r>
            <a:r>
              <a:rPr lang="en-US" i="0" dirty="0">
                <a:effectLst/>
              </a:rPr>
              <a:t>Implement the derivative control:</a:t>
            </a:r>
            <a:endParaRPr lang="uk-UA" i="0" dirty="0">
              <a:effectLst/>
            </a:endParaRPr>
          </a:p>
          <a:p>
            <a:pPr marL="285750" indent="-285750" algn="l">
              <a:buFont typeface="Arial" panose="020B0604020202020204" pitchFamily="34" charset="0"/>
              <a:buChar char="•"/>
            </a:pPr>
            <a:r>
              <a:rPr lang="en-US" i="0" dirty="0">
                <a:effectLst/>
              </a:rPr>
              <a:t>Modify the existing loop to use the PD controller.</a:t>
            </a:r>
            <a:endParaRPr lang="uk-UA" i="0" dirty="0">
              <a:effectLst/>
            </a:endParaRPr>
          </a:p>
          <a:p>
            <a:pPr marL="285750" indent="-285750" algn="l">
              <a:buFont typeface="Arial" panose="020B0604020202020204" pitchFamily="34" charset="0"/>
              <a:buChar char="•"/>
            </a:pPr>
            <a:r>
              <a:rPr lang="en-US" i="0" dirty="0">
                <a:effectLst/>
              </a:rPr>
              <a:t>To make the loops more consistent, you should implement a second timer so that each iteration takes the same time.</a:t>
            </a:r>
            <a:endParaRPr lang="uk-UA" i="0" dirty="0">
              <a:effectLst/>
            </a:endParaRPr>
          </a:p>
          <a:p>
            <a:pPr marL="285750" indent="-285750" algn="l">
              <a:buFont typeface="Arial" panose="020B0604020202020204" pitchFamily="34" charset="0"/>
              <a:buChar char="•"/>
            </a:pPr>
            <a:r>
              <a:rPr lang="en-US" i="0" dirty="0">
                <a:effectLst/>
              </a:rPr>
              <a:t>Try to find the best combination of </a:t>
            </a:r>
            <a:r>
              <a:rPr lang="en-US" i="1" dirty="0" err="1">
                <a:effectLst/>
              </a:rPr>
              <a:t>kp</a:t>
            </a:r>
            <a:r>
              <a:rPr lang="en-US" i="0" dirty="0">
                <a:effectLst/>
              </a:rPr>
              <a:t> and </a:t>
            </a:r>
            <a:r>
              <a:rPr lang="en-US" i="1" dirty="0" err="1">
                <a:effectLst/>
              </a:rPr>
              <a:t>kd</a:t>
            </a:r>
            <a:r>
              <a:rPr lang="en-US" i="0" dirty="0">
                <a:effectLst/>
              </a:rPr>
              <a:t> coefficients for a fast rise time with not too much overshoot and low steady state error.</a:t>
            </a:r>
          </a:p>
          <a:p>
            <a:pPr marL="285750" indent="-285750" algn="l">
              <a:buFont typeface="Arial" panose="020B0604020202020204" pitchFamily="34" charset="0"/>
              <a:buChar char="•"/>
            </a:pPr>
            <a:endParaRPr lang="en-US" i="0" dirty="0">
              <a:effectLst/>
            </a:endParaRPr>
          </a:p>
        </p:txBody>
      </p:sp>
    </p:spTree>
    <p:extLst>
      <p:ext uri="{BB962C8B-B14F-4D97-AF65-F5344CB8AC3E}">
        <p14:creationId xmlns:p14="http://schemas.microsoft.com/office/powerpoint/2010/main" val="2747787834"/>
      </p:ext>
    </p:extLst>
  </p:cSld>
  <p:clrMapOvr>
    <a:masterClrMapping/>
  </p:clrMapOvr>
</p:sld>
</file>

<file path=ppt/theme/theme1.xml><?xml version="1.0" encoding="utf-8"?>
<a:theme xmlns:a="http://schemas.openxmlformats.org/drawingml/2006/main" name="Тема Office">
  <a:themeElements>
    <a:clrScheme name="DNUT">
      <a:dk1>
        <a:sysClr val="windowText" lastClr="000000"/>
      </a:dk1>
      <a:lt1>
        <a:sysClr val="window" lastClr="FFFFFF"/>
      </a:lt1>
      <a:dk2>
        <a:srgbClr val="44546A"/>
      </a:dk2>
      <a:lt2>
        <a:srgbClr val="E7E6E6"/>
      </a:lt2>
      <a:accent1>
        <a:srgbClr val="C00000"/>
      </a:accent1>
      <a:accent2>
        <a:srgbClr val="035F8E"/>
      </a:accent2>
      <a:accent3>
        <a:srgbClr val="70AD47"/>
      </a:accent3>
      <a:accent4>
        <a:srgbClr val="093864"/>
      </a:accent4>
      <a:accent5>
        <a:srgbClr val="ED7D31"/>
      </a:accent5>
      <a:accent6>
        <a:srgbClr val="FFC000"/>
      </a:accent6>
      <a:hlink>
        <a:srgbClr val="5B9BD5"/>
      </a:hlink>
      <a:folHlink>
        <a:srgbClr val="70AD47"/>
      </a:folHlink>
    </a:clrScheme>
    <a:fontScheme name="DNUT Arial">
      <a:majorFont>
        <a:latin typeface="Arial"/>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s_Collaboration_Space_Locked xmlns="72ddd7a5-74aa-4c3e-bfa5-6bd9ba10faf8" xsi:nil="true"/>
    <Owner xmlns="72ddd7a5-74aa-4c3e-bfa5-6bd9ba10faf8">
      <UserInfo>
        <DisplayName/>
        <AccountId xsi:nil="true"/>
        <AccountType/>
      </UserInfo>
    </Owner>
    <Invited_Teachers xmlns="72ddd7a5-74aa-4c3e-bfa5-6bd9ba10faf8" xsi:nil="true"/>
    <Templates xmlns="72ddd7a5-74aa-4c3e-bfa5-6bd9ba10faf8" xsi:nil="true"/>
    <NotebookType xmlns="72ddd7a5-74aa-4c3e-bfa5-6bd9ba10faf8" xsi:nil="true"/>
    <FolderType xmlns="72ddd7a5-74aa-4c3e-bfa5-6bd9ba10faf8" xsi:nil="true"/>
    <Teachers xmlns="72ddd7a5-74aa-4c3e-bfa5-6bd9ba10faf8">
      <UserInfo>
        <DisplayName/>
        <AccountId xsi:nil="true"/>
        <AccountType/>
      </UserInfo>
    </Teachers>
    <Invited_Students xmlns="72ddd7a5-74aa-4c3e-bfa5-6bd9ba10faf8" xsi:nil="true"/>
    <DefaultSectionNames xmlns="72ddd7a5-74aa-4c3e-bfa5-6bd9ba10faf8" xsi:nil="true"/>
    <CultureName xmlns="72ddd7a5-74aa-4c3e-bfa5-6bd9ba10faf8" xsi:nil="true"/>
    <Students xmlns="72ddd7a5-74aa-4c3e-bfa5-6bd9ba10faf8">
      <UserInfo>
        <DisplayName/>
        <AccountId xsi:nil="true"/>
        <AccountType/>
      </UserInfo>
    </Students>
    <Student_Groups xmlns="72ddd7a5-74aa-4c3e-bfa5-6bd9ba10faf8">
      <UserInfo>
        <DisplayName/>
        <AccountId xsi:nil="true"/>
        <AccountType/>
      </UserInfo>
    </Student_Groups>
    <Self_Registration_Enabled xmlns="72ddd7a5-74aa-4c3e-bfa5-6bd9ba10faf8" xsi:nil="true"/>
    <Has_Teacher_Only_SectionGroup xmlns="72ddd7a5-74aa-4c3e-bfa5-6bd9ba10faf8" xsi:nil="true"/>
    <AppVersion xmlns="72ddd7a5-74aa-4c3e-bfa5-6bd9ba10faf8"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C345361543E4F4A8518BB9AC0A9ED9E" ma:contentTypeVersion="25" ma:contentTypeDescription="Create a new document." ma:contentTypeScope="" ma:versionID="46a616073b2fed065ea314d5be3eed3f">
  <xsd:schema xmlns:xsd="http://www.w3.org/2001/XMLSchema" xmlns:xs="http://www.w3.org/2001/XMLSchema" xmlns:p="http://schemas.microsoft.com/office/2006/metadata/properties" xmlns:ns3="72ddd7a5-74aa-4c3e-bfa5-6bd9ba10faf8" xmlns:ns4="81b9be08-eb6a-41a5-987f-9560ad6c2cd1" targetNamespace="http://schemas.microsoft.com/office/2006/metadata/properties" ma:root="true" ma:fieldsID="e02b6e409d3034c51dbfd21474e1c093" ns3:_="" ns4:_="">
    <xsd:import namespace="72ddd7a5-74aa-4c3e-bfa5-6bd9ba10faf8"/>
    <xsd:import namespace="81b9be08-eb6a-41a5-987f-9560ad6c2cd1"/>
    <xsd:element name="properties">
      <xsd:complexType>
        <xsd:sequence>
          <xsd:element name="documentManagement">
            <xsd:complexType>
              <xsd:all>
                <xsd:element ref="ns3:MediaServiceMetadata" minOccurs="0"/>
                <xsd:element ref="ns3:MediaServiceFastMetadata" minOccurs="0"/>
                <xsd:element ref="ns3:NotebookType" minOccurs="0"/>
                <xsd:element ref="ns3:FolderType" minOccurs="0"/>
                <xsd:element ref="ns3:Owner" minOccurs="0"/>
                <xsd:element ref="ns3:DefaultSectionNames" minOccurs="0"/>
                <xsd:element ref="ns3:Templates" minOccurs="0"/>
                <xsd:element ref="ns3:CultureName" minOccurs="0"/>
                <xsd:element ref="ns3:AppVersion"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4:SharedWithUsers" minOccurs="0"/>
                <xsd:element ref="ns4:SharedWithDetails" minOccurs="0"/>
                <xsd:element ref="ns4:SharingHintHash" minOccurs="0"/>
                <xsd:element ref="ns3:MediaServiceDateTaken"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2ddd7a5-74aa-4c3e-bfa5-6bd9ba10faf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NotebookType" ma:index="10" nillable="true" ma:displayName="Notebook Type" ma:internalName="NotebookType">
      <xsd:simpleType>
        <xsd:restriction base="dms:Text"/>
      </xsd:simpleType>
    </xsd:element>
    <xsd:element name="FolderType" ma:index="11" nillable="true" ma:displayName="Folder Type" ma:internalName="FolderType">
      <xsd:simpleType>
        <xsd:restriction base="dms:Text"/>
      </xsd:simpleType>
    </xsd:element>
    <xsd:element name="Owner" ma:index="12"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3" nillable="true" ma:displayName="Default Section Names" ma:internalName="DefaultSectionNames">
      <xsd:simpleType>
        <xsd:restriction base="dms:Note">
          <xsd:maxLength value="255"/>
        </xsd:restriction>
      </xsd:simpleType>
    </xsd:element>
    <xsd:element name="Templates" ma:index="14" nillable="true" ma:displayName="Templates" ma:internalName="Templates">
      <xsd:simpleType>
        <xsd:restriction base="dms:Note">
          <xsd:maxLength value="255"/>
        </xsd:restriction>
      </xsd:simpleType>
    </xsd:element>
    <xsd:element name="CultureName" ma:index="15" nillable="true" ma:displayName="Culture Name" ma:internalName="CultureName">
      <xsd:simpleType>
        <xsd:restriction base="dms:Text"/>
      </xsd:simpleType>
    </xsd:element>
    <xsd:element name="AppVersion" ma:index="16" nillable="true" ma:displayName="App Version" ma:internalName="AppVersion">
      <xsd:simpleType>
        <xsd:restriction base="dms:Text"/>
      </xsd:simpleType>
    </xsd:element>
    <xsd:element name="Teachers" ma:index="17"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8"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9"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0" nillable="true" ma:displayName="Invited Teachers" ma:internalName="Invited_Teachers">
      <xsd:simpleType>
        <xsd:restriction base="dms:Note">
          <xsd:maxLength value="255"/>
        </xsd:restriction>
      </xsd:simpleType>
    </xsd:element>
    <xsd:element name="Invited_Students" ma:index="21" nillable="true" ma:displayName="Invited Students" ma:internalName="Invited_Students">
      <xsd:simpleType>
        <xsd:restriction base="dms:Note">
          <xsd:maxLength value="255"/>
        </xsd:restriction>
      </xsd:simpleType>
    </xsd:element>
    <xsd:element name="Self_Registration_Enabled" ma:index="22" nillable="true" ma:displayName="Self Registration Enabled" ma:internalName="Self_Registration_Enabled">
      <xsd:simpleType>
        <xsd:restriction base="dms:Boolean"/>
      </xsd:simpleType>
    </xsd:element>
    <xsd:element name="Has_Teacher_Only_SectionGroup" ma:index="23" nillable="true" ma:displayName="Has Teacher Only SectionGroup" ma:internalName="Has_Teacher_Only_SectionGroup">
      <xsd:simpleType>
        <xsd:restriction base="dms:Boolean"/>
      </xsd:simpleType>
    </xsd:element>
    <xsd:element name="Is_Collaboration_Space_Locked" ma:index="24" nillable="true" ma:displayName="Is Collaboration Space Locked" ma:internalName="Is_Collaboration_Space_Locked">
      <xsd:simpleType>
        <xsd:restriction base="dms:Boolean"/>
      </xsd:simpleType>
    </xsd:element>
    <xsd:element name="MediaServiceDateTaken" ma:index="28" nillable="true" ma:displayName="MediaServiceDateTaken" ma:hidden="true" ma:internalName="MediaServiceDateTaken" ma:readOnly="true">
      <xsd:simpleType>
        <xsd:restriction base="dms:Text"/>
      </xsd:simpleType>
    </xsd:element>
    <xsd:element name="MediaServiceAutoTags" ma:index="29" nillable="true" ma:displayName="Tags" ma:internalName="MediaServiceAutoTags" ma:readOnly="true">
      <xsd:simpleType>
        <xsd:restriction base="dms:Text"/>
      </xsd:simpleType>
    </xsd:element>
    <xsd:element name="MediaServiceOCR" ma:index="30" nillable="true" ma:displayName="Extracted Text" ma:internalName="MediaServiceOCR" ma:readOnly="true">
      <xsd:simpleType>
        <xsd:restriction base="dms:Note">
          <xsd:maxLength value="255"/>
        </xsd:restriction>
      </xsd:simpleType>
    </xsd:element>
    <xsd:element name="MediaServiceGenerationTime" ma:index="31" nillable="true" ma:displayName="MediaServiceGenerationTime" ma:hidden="true" ma:internalName="MediaServiceGenerationTime" ma:readOnly="true">
      <xsd:simpleType>
        <xsd:restriction base="dms:Text"/>
      </xsd:simpleType>
    </xsd:element>
    <xsd:element name="MediaServiceEventHashCode" ma:index="32"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1b9be08-eb6a-41a5-987f-9560ad6c2cd1" elementFormDefault="qualified">
    <xsd:import namespace="http://schemas.microsoft.com/office/2006/documentManagement/types"/>
    <xsd:import namespace="http://schemas.microsoft.com/office/infopath/2007/PartnerControls"/>
    <xsd:element name="SharedWithUsers" ma:index="2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6" nillable="true" ma:displayName="Shared With Details" ma:internalName="SharedWithDetails" ma:readOnly="true">
      <xsd:simpleType>
        <xsd:restriction base="dms:Note">
          <xsd:maxLength value="255"/>
        </xsd:restriction>
      </xsd:simpleType>
    </xsd:element>
    <xsd:element name="SharingHintHash" ma:index="2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A9CCA5-C140-4F32-8D08-71254958C4E1}">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81b9be08-eb6a-41a5-987f-9560ad6c2cd1"/>
    <ds:schemaRef ds:uri="72ddd7a5-74aa-4c3e-bfa5-6bd9ba10faf8"/>
    <ds:schemaRef ds:uri="http://www.w3.org/XML/1998/namespace"/>
  </ds:schemaRefs>
</ds:datastoreItem>
</file>

<file path=customXml/itemProps2.xml><?xml version="1.0" encoding="utf-8"?>
<ds:datastoreItem xmlns:ds="http://schemas.openxmlformats.org/officeDocument/2006/customXml" ds:itemID="{93A6F6A7-5D3F-42FB-BE92-E8075C6427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2ddd7a5-74aa-4c3e-bfa5-6bd9ba10faf8"/>
    <ds:schemaRef ds:uri="81b9be08-eb6a-41a5-987f-9560ad6c2cd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92C19DB-2E8F-4F2D-815C-1E5277BCF4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736</TotalTime>
  <Words>776</Words>
  <Application>Microsoft Office PowerPoint</Application>
  <PresentationFormat>Widescreen</PresentationFormat>
  <Paragraphs>84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Courier New</vt:lpstr>
      <vt:lpstr>Тема Office</vt:lpstr>
      <vt:lpstr>Control Engineering Experiment: Arduino Tube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materials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 Windows</dc:creator>
  <cp:lastModifiedBy>Книш Владислав Олегович</cp:lastModifiedBy>
  <cp:revision>69</cp:revision>
  <dcterms:created xsi:type="dcterms:W3CDTF">2018-01-06T22:34:48Z</dcterms:created>
  <dcterms:modified xsi:type="dcterms:W3CDTF">2026-01-13T14:56:21Z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0x0101002C345361543E4F4A8518BB9AC0A9ED9E</vt:lpwstr>
  </property>
</Properties>
</file>

<file path=docProps/thumbnail.jpeg>
</file>